
<file path=[Content_Types].xml><?xml version="1.0" encoding="utf-8"?>
<Types xmlns="http://schemas.openxmlformats.org/package/2006/content-types">
  <Default Extension="xml" ContentType="application/xml"/>
  <Default Extension="xlsx" ContentType="application/vnd.openxmlformats-officedocument.spreadsheetml.sheet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1.xml" ContentType="application/vnd.openxmlformats-officedocument.drawingml.chart+xml"/>
  <Override PartName="/ppt/notesSlides/notesSlide10.xml" ContentType="application/vnd.openxmlformats-officedocument.presentationml.notesSlide+xml"/>
  <Override PartName="/ppt/charts/chart2.xml" ContentType="application/vnd.openxmlformats-officedocument.drawingml.chart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62" r:id="rId5"/>
    <p:sldId id="259" r:id="rId6"/>
    <p:sldId id="260" r:id="rId7"/>
    <p:sldId id="261" r:id="rId8"/>
    <p:sldId id="263" r:id="rId9"/>
    <p:sldId id="264" r:id="rId10"/>
    <p:sldId id="265" r:id="rId11"/>
    <p:sldId id="266" r:id="rId12"/>
    <p:sldId id="268" r:id="rId13"/>
    <p:sldId id="267" r:id="rId14"/>
    <p:sldId id="269" r:id="rId15"/>
    <p:sldId id="270" r:id="rId16"/>
    <p:sldId id="271" r:id="rId17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1pPr>
    <a:lvl2pPr marL="0" marR="0" indent="2286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2pPr>
    <a:lvl3pPr marL="0" marR="0" indent="4572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3pPr>
    <a:lvl4pPr marL="0" marR="0" indent="6858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4pPr>
    <a:lvl5pPr marL="0" marR="0" indent="9144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5pPr>
    <a:lvl6pPr marL="0" marR="0" indent="11430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6pPr>
    <a:lvl7pPr marL="0" marR="0" indent="13716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7pPr>
    <a:lvl8pPr marL="0" marR="0" indent="16002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8pPr>
    <a:lvl9pPr marL="0" marR="0" indent="18288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Filip Saina" initials="FS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4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Avenir Next Medium"/>
          <a:ea typeface="Avenir Next Medium"/>
          <a:cs typeface="Avenir Next Medium"/>
        </a:font>
        <a:schemeClr val="accent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chemeClr val="accent1">
              <a:hueOff val="178262"/>
              <a:satOff val="-8651"/>
              <a:lumOff val="-7254"/>
              <a:alpha val="29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chemeClr val="accent6">
              <a:alpha val="25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A01D73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81873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8187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CDEE0">
              <a:alpha val="18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-239254"/>
              <a:lumOff val="-1399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4EB9B">
              <a:alpha val="26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889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4EB9B">
                  <a:alpha val="26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D4EB9B">
                  <a:alpha val="26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147882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222222"/>
              </a:solidFill>
              <a:prstDash val="solid"/>
              <a:miter lim="400000"/>
            </a:ln>
          </a:top>
          <a:bottom>
            <a:ln w="254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>
              <a:alpha val="75000"/>
            </a:srgbClr>
          </a:solidFill>
        </a:fill>
      </a:tcStyle>
    </a:wholeTbl>
    <a:band2H>
      <a:tcTxStyle/>
      <a:tcStyle>
        <a:tcBdr/>
        <a:fill>
          <a:solidFill>
            <a:srgbClr val="686A6A">
              <a:alpha val="85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222222"/>
      </a:tcTxStyle>
      <a:tcStyle>
        <a:tcBdr>
          <a:left>
            <a:ln w="12700" cap="flat">
              <a:noFill/>
              <a:miter lim="400000"/>
            </a:ln>
          </a:left>
          <a:right>
            <a:ln w="63500" cap="flat">
              <a:solidFill>
                <a:srgbClr val="222222"/>
              </a:solidFill>
              <a:prstDash val="solid"/>
              <a:miter lim="400000"/>
            </a:ln>
          </a:right>
          <a:top>
            <a:ln w="25400" cap="flat">
              <a:solidFill>
                <a:srgbClr val="222222"/>
              </a:solidFill>
              <a:prstDash val="solid"/>
              <a:miter lim="400000"/>
            </a:ln>
          </a:top>
          <a:bottom>
            <a:ln w="254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86A6A">
              <a:alpha val="85000"/>
            </a:srgbClr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3D3D3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22222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3D3D3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25400" cap="flat">
              <a:solidFill>
                <a:srgbClr val="5F6568"/>
              </a:solidFill>
              <a:prstDash val="solid"/>
              <a:miter lim="400000"/>
            </a:ln>
          </a:left>
          <a:right>
            <a:ln w="25400" cap="flat">
              <a:solidFill>
                <a:srgbClr val="5F6568"/>
              </a:solidFill>
              <a:prstDash val="solid"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CDEE0">
              <a:alpha val="18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63500" cap="flat">
              <a:solidFill>
                <a:srgbClr val="5F6568"/>
              </a:solidFill>
              <a:prstDash val="solid"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25400" cap="flat">
              <a:solidFill>
                <a:srgbClr val="5F6568"/>
              </a:solidFill>
              <a:prstDash val="solid"/>
              <a:miter lim="400000"/>
            </a:ln>
          </a:left>
          <a:right>
            <a:ln w="25400" cap="flat">
              <a:solidFill>
                <a:srgbClr val="5F6568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60359"/>
  </p:normalViewPr>
  <p:slideViewPr>
    <p:cSldViewPr snapToGrid="0" snapToObjects="1">
      <p:cViewPr varScale="1">
        <p:scale>
          <a:sx n="51" d="100"/>
          <a:sy n="51" d="100"/>
        </p:scale>
        <p:origin x="2792" y="1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hr-HR"/>
  <c:roundedCorners val="0"/>
  <c:style val="18"/>
  <c:chart>
    <c:autoTitleDeleted val="1"/>
    <c:plotArea>
      <c:layout>
        <c:manualLayout>
          <c:layoutTarget val="inner"/>
          <c:xMode val="edge"/>
          <c:yMode val="edge"/>
          <c:x val="0.06685"/>
          <c:y val="0.061831"/>
          <c:w val="0.92815"/>
          <c:h val="0.83534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April</c:v>
                </c:pt>
              </c:strCache>
            </c:strRef>
          </c:tx>
          <c:spPr>
            <a:solidFill>
              <a:schemeClr val="accent1"/>
            </a:solidFill>
            <a:ln w="12700" cap="flat">
              <a:noFill/>
              <a:miter lim="400000"/>
            </a:ln>
            <a:effectLst/>
          </c:spPr>
          <c:invertIfNegative val="0"/>
          <c:cat>
            <c:strRef>
              <c:f>Sheet1!$A$2:$A$7</c:f>
              <c:strCache>
                <c:ptCount val="6"/>
                <c:pt idx="0">
                  <c:v>Ecology</c:v>
                </c:pt>
                <c:pt idx="1">
                  <c:v>Energetics</c:v>
                </c:pt>
                <c:pt idx="2">
                  <c:v>Croatia</c:v>
                </c:pt>
                <c:pt idx="3">
                  <c:v>Industry</c:v>
                </c:pt>
                <c:pt idx="4">
                  <c:v>Creativity</c:v>
                </c:pt>
                <c:pt idx="5">
                  <c:v>Science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17.0</c:v>
                </c:pt>
                <c:pt idx="1">
                  <c:v>140.0</c:v>
                </c:pt>
                <c:pt idx="2">
                  <c:v>30.0</c:v>
                </c:pt>
                <c:pt idx="3">
                  <c:v>162.0</c:v>
                </c:pt>
                <c:pt idx="4">
                  <c:v>10.0</c:v>
                </c:pt>
                <c:pt idx="5">
                  <c:v>14.0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0"/>
        <c:overlap val="-10"/>
        <c:axId val="-2085657168"/>
        <c:axId val="-2095771472"/>
      </c:barChart>
      <c:catAx>
        <c:axId val="-2085657168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low"/>
        <c:spPr>
          <a:ln w="12700" cap="flat">
            <a:solidFill>
              <a:srgbClr val="838787"/>
            </a:solidFill>
            <a:prstDash val="solid"/>
            <a:miter lim="400000"/>
          </a:ln>
        </c:spPr>
        <c:txPr>
          <a:bodyPr rot="0"/>
          <a:lstStyle/>
          <a:p>
            <a:pPr>
              <a:defRPr sz="3600" b="0" i="0" u="none" strike="noStrike">
                <a:solidFill>
                  <a:srgbClr val="838787"/>
                </a:solidFill>
                <a:latin typeface="DIN Condensed"/>
              </a:defRPr>
            </a:pPr>
            <a:endParaRPr lang="en-US"/>
          </a:p>
        </c:txPr>
        <c:crossAx val="-2095771472"/>
        <c:crosses val="autoZero"/>
        <c:auto val="1"/>
        <c:lblAlgn val="ctr"/>
        <c:lblOffset val="100"/>
        <c:noMultiLvlLbl val="1"/>
      </c:catAx>
      <c:valAx>
        <c:axId val="-209577147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A6AAA9">
                  <a:alpha val="50000"/>
                </a:srgbClr>
              </a:solidFill>
              <a:prstDash val="solid"/>
              <a:miter lim="400000"/>
            </a:ln>
          </c:spPr>
        </c:majorGridlines>
        <c:numFmt formatCode="General" sourceLinked="0"/>
        <c:majorTickMark val="none"/>
        <c:minorTickMark val="none"/>
        <c:tickLblPos val="nextTo"/>
        <c:spPr>
          <a:ln w="12700" cap="flat">
            <a:noFill/>
            <a:prstDash val="solid"/>
            <a:miter lim="400000"/>
          </a:ln>
        </c:spPr>
        <c:txPr>
          <a:bodyPr rot="0"/>
          <a:lstStyle/>
          <a:p>
            <a:pPr>
              <a:defRPr sz="3600" b="0" i="0" u="none" strike="noStrike">
                <a:solidFill>
                  <a:srgbClr val="838787"/>
                </a:solidFill>
                <a:latin typeface="DIN Condensed"/>
              </a:defRPr>
            </a:pPr>
            <a:endParaRPr lang="en-US"/>
          </a:p>
        </c:txPr>
        <c:crossAx val="-2085657168"/>
        <c:crosses val="autoZero"/>
        <c:crossBetween val="between"/>
        <c:majorUnit val="45.0"/>
        <c:minorUnit val="22.5"/>
      </c:valAx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hr-HR"/>
  <c:roundedCorners val="0"/>
  <c:style val="18"/>
  <c:chart>
    <c:autoTitleDeleted val="1"/>
    <c:plotArea>
      <c:layout>
        <c:manualLayout>
          <c:layoutTarget val="inner"/>
          <c:xMode val="edge"/>
          <c:yMode val="edge"/>
          <c:x val="0.0536484"/>
          <c:y val="0.061831"/>
          <c:w val="0.941352"/>
          <c:h val="0.83534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April</c:v>
                </c:pt>
              </c:strCache>
            </c:strRef>
          </c:tx>
          <c:spPr>
            <a:solidFill>
              <a:srgbClr val="D38C07">
                <a:alpha val="80000"/>
              </a:srgbClr>
            </a:solidFill>
            <a:ln w="12700" cap="flat">
              <a:noFill/>
              <a:miter lim="400000"/>
            </a:ln>
            <a:effectLst/>
          </c:spPr>
          <c:invertIfNegative val="0"/>
          <c:cat>
            <c:strRef>
              <c:f>Sheet1!$A$2:$A$10</c:f>
              <c:strCache>
                <c:ptCount val="9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12.0</c:v>
                </c:pt>
                <c:pt idx="1">
                  <c:v>8.0</c:v>
                </c:pt>
                <c:pt idx="2">
                  <c:v>17.0</c:v>
                </c:pt>
                <c:pt idx="3">
                  <c:v>20.0</c:v>
                </c:pt>
                <c:pt idx="4">
                  <c:v>31.0</c:v>
                </c:pt>
                <c:pt idx="5">
                  <c:v>37.0</c:v>
                </c:pt>
                <c:pt idx="6">
                  <c:v>54.0</c:v>
                </c:pt>
                <c:pt idx="7">
                  <c:v>18.0</c:v>
                </c:pt>
                <c:pt idx="8">
                  <c:v>16.0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0"/>
        <c:overlap val="-10"/>
        <c:axId val="-2144771968"/>
        <c:axId val="-2117848096"/>
      </c:barChart>
      <c:catAx>
        <c:axId val="-2144771968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low"/>
        <c:spPr>
          <a:ln w="12700" cap="flat">
            <a:solidFill>
              <a:srgbClr val="838787"/>
            </a:solidFill>
            <a:prstDash val="solid"/>
            <a:miter lim="400000"/>
          </a:ln>
        </c:spPr>
        <c:txPr>
          <a:bodyPr rot="0"/>
          <a:lstStyle/>
          <a:p>
            <a:pPr>
              <a:defRPr sz="3600" b="0" i="0" u="none" strike="noStrike">
                <a:solidFill>
                  <a:srgbClr val="838787"/>
                </a:solidFill>
                <a:latin typeface="DIN Condensed"/>
              </a:defRPr>
            </a:pPr>
            <a:endParaRPr lang="en-US"/>
          </a:p>
        </c:txPr>
        <c:crossAx val="-2117848096"/>
        <c:crosses val="autoZero"/>
        <c:auto val="1"/>
        <c:lblAlgn val="ctr"/>
        <c:lblOffset val="100"/>
        <c:noMultiLvlLbl val="1"/>
      </c:catAx>
      <c:valAx>
        <c:axId val="-2117848096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A6AAA9">
                  <a:alpha val="50000"/>
                </a:srgbClr>
              </a:solidFill>
              <a:prstDash val="solid"/>
              <a:miter lim="400000"/>
            </a:ln>
          </c:spPr>
        </c:majorGridlines>
        <c:numFmt formatCode="General" sourceLinked="0"/>
        <c:majorTickMark val="none"/>
        <c:minorTickMark val="none"/>
        <c:tickLblPos val="nextTo"/>
        <c:spPr>
          <a:ln w="12700" cap="flat">
            <a:noFill/>
            <a:prstDash val="solid"/>
            <a:miter lim="400000"/>
          </a:ln>
        </c:spPr>
        <c:txPr>
          <a:bodyPr rot="0"/>
          <a:lstStyle/>
          <a:p>
            <a:pPr>
              <a:defRPr sz="3600" b="0" i="0" u="none" strike="noStrike">
                <a:solidFill>
                  <a:srgbClr val="838787"/>
                </a:solidFill>
                <a:latin typeface="DIN Condensed"/>
              </a:defRPr>
            </a:pPr>
            <a:endParaRPr lang="en-US"/>
          </a:p>
        </c:txPr>
        <c:crossAx val="-2144771968"/>
        <c:crosses val="autoZero"/>
        <c:crossBetween val="between"/>
        <c:majorUnit val="15.0"/>
        <c:minorUnit val="7.5"/>
      </c:valAx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7" name="Shape 16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33198903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Uvodne</a:t>
            </a:r>
            <a:r>
              <a:rPr lang="en-US" dirty="0" smtClean="0"/>
              <a:t> </a:t>
            </a:r>
            <a:r>
              <a:rPr lang="en-US" dirty="0" err="1" smtClean="0"/>
              <a:t>rijeci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02250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*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Iako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je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graf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nagnut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u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desno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prosjecna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ocjena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je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bila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tek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5.5</a:t>
            </a:r>
          </a:p>
          <a:p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*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reci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da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nas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je to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odvratilo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od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ubacivanja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grafickih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elemenata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koji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bi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upucivali</a:t>
            </a:r>
            <a:endParaRPr lang="en-US" sz="2200" dirty="0" smtClean="0"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na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hrvatsku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kao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što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su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crno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bijele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kockice</a:t>
            </a:r>
            <a:endParaRPr lang="en-US" sz="2200" dirty="0" smtClean="0"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*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morali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samo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naći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rjesenje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koje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bi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bilo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regionalno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nezavisno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, a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opet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prepoznatljivo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11633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*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Naprednom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tehnikom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text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mininga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smo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dosli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do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najfrekventnij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rijeci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koje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su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ljudi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koristili</a:t>
            </a:r>
            <a:endParaRPr lang="en-US" sz="2200" dirty="0" smtClean="0"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u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pitanju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vezanom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za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asocijacju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sa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rijeci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"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karijera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"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Na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slici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vidite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top 20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rijeci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koje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smo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dobili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kada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smo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ih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provukli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kroz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algoritam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	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*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prebaci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na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slide 12: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52131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* Kao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uzor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u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izradi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dizajna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smo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kao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referencu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koristili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3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najucestalije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rijeci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:</a:t>
            </a:r>
          </a:p>
          <a:p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Posao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uspjeh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i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napredovanje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te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kao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sto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cete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vidjeti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, u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dizajnu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smo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implementirali</a:t>
            </a:r>
            <a:endParaRPr lang="en-US" sz="2200" dirty="0" smtClean="0"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aspekte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od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svake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od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ovih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rijeci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2867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Za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sada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smo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izvukli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sve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bitne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podatke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Detaljno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analizirali</a:t>
            </a:r>
            <a:r>
              <a:rPr lang="en-US" baseline="0" dirty="0" smtClean="0"/>
              <a:t> I </a:t>
            </a:r>
            <a:r>
              <a:rPr lang="en-US" baseline="0" dirty="0" err="1" smtClean="0"/>
              <a:t>generalno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pristupili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smo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iznimo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metodoloski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problematici</a:t>
            </a:r>
            <a:r>
              <a:rPr lang="en-US" baseline="0" dirty="0" smtClean="0"/>
              <a:t>.</a:t>
            </a:r>
          </a:p>
          <a:p>
            <a:r>
              <a:rPr lang="en-US" dirty="0" err="1" smtClean="0"/>
              <a:t>Kako</a:t>
            </a:r>
            <a:r>
              <a:rPr lang="en-US" baseline="0" dirty="0" smtClean="0"/>
              <a:t> to </a:t>
            </a:r>
            <a:r>
              <a:rPr lang="en-US" baseline="0" dirty="0" err="1" smtClean="0"/>
              <a:t>nastaviti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tj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cemu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sve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ovo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ako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cemo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kraju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nas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dizajn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bazirati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subjektivnim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misljenjima</a:t>
            </a:r>
            <a:r>
              <a:rPr lang="en-US" baseline="0" dirty="0" smtClean="0"/>
              <a:t>?</a:t>
            </a:r>
          </a:p>
          <a:p>
            <a:r>
              <a:rPr lang="en-US" baseline="0" dirty="0" err="1" smtClean="0"/>
              <a:t>Takoder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kako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postignut</a:t>
            </a:r>
            <a:r>
              <a:rPr lang="en-US" baseline="0" dirty="0" smtClean="0"/>
              <a:t> da </a:t>
            </a:r>
            <a:r>
              <a:rPr lang="en-US" baseline="0" dirty="0" err="1" smtClean="0"/>
              <a:t>nas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graficki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dizajn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govori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regionalno</a:t>
            </a:r>
            <a:r>
              <a:rPr lang="en-US" baseline="0" dirty="0" smtClean="0"/>
              <a:t> ne </a:t>
            </a:r>
            <a:r>
              <a:rPr lang="en-US" baseline="0" dirty="0" err="1" smtClean="0"/>
              <a:t>vezanim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jezikom</a:t>
            </a:r>
            <a:r>
              <a:rPr lang="en-US" baseline="0" dirty="0" smtClean="0"/>
              <a:t>?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Rijesenje</a:t>
            </a:r>
            <a:r>
              <a:rPr lang="en-US" baseline="0" dirty="0" smtClean="0"/>
              <a:t> je </a:t>
            </a:r>
            <a:r>
              <a:rPr lang="en-US" baseline="0" dirty="0" err="1" smtClean="0"/>
              <a:t>prilicno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jednostavno</a:t>
            </a:r>
            <a:r>
              <a:rPr lang="en-US" baseline="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557534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s-IS" baseline="0" dirty="0" smtClean="0"/>
              <a:t>Uporabom svih vecih svjetskih search engina i analizom rezultata dobivenih pretrazivanjem nasih kljucnih pojmova</a:t>
            </a:r>
          </a:p>
          <a:p>
            <a:r>
              <a:rPr lang="en-US" baseline="0" dirty="0" smtClean="0"/>
              <a:t>U</a:t>
            </a:r>
            <a:r>
              <a:rPr lang="is-IS" baseline="0" dirty="0" smtClean="0"/>
              <a:t>spjeli smo to ostvariti.</a:t>
            </a:r>
          </a:p>
          <a:p>
            <a:endParaRPr lang="is-IS" baseline="0" dirty="0" smtClean="0"/>
          </a:p>
          <a:p>
            <a:r>
              <a:rPr lang="is-IS" baseline="0" dirty="0" smtClean="0"/>
              <a:t>Koristili smo:</a:t>
            </a:r>
          </a:p>
          <a:p>
            <a:r>
              <a:rPr lang="en-US" baseline="0" dirty="0" smtClean="0"/>
              <a:t>G</a:t>
            </a:r>
            <a:r>
              <a:rPr lang="is-IS" baseline="0" dirty="0" smtClean="0"/>
              <a:t>oogle</a:t>
            </a:r>
          </a:p>
          <a:p>
            <a:r>
              <a:rPr lang="en-US" baseline="0" dirty="0" smtClean="0"/>
              <a:t>Y</a:t>
            </a:r>
            <a:r>
              <a:rPr lang="is-IS" baseline="0" dirty="0" smtClean="0"/>
              <a:t>ahoo</a:t>
            </a:r>
          </a:p>
          <a:p>
            <a:r>
              <a:rPr lang="en-US" baseline="0" dirty="0" smtClean="0"/>
              <a:t>D</a:t>
            </a:r>
            <a:r>
              <a:rPr lang="is-IS" baseline="0" dirty="0" smtClean="0"/>
              <a:t>uckduckgo</a:t>
            </a:r>
          </a:p>
          <a:p>
            <a:r>
              <a:rPr lang="en-US" baseline="0" dirty="0" smtClean="0"/>
              <a:t>B</a:t>
            </a:r>
            <a:r>
              <a:rPr lang="is-IS" baseline="0" dirty="0" smtClean="0"/>
              <a:t>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34589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Pojavljuju</a:t>
            </a:r>
            <a:r>
              <a:rPr lang="en-US" baseline="0" dirty="0" smtClean="0"/>
              <a:t> se 3 </a:t>
            </a:r>
            <a:r>
              <a:rPr lang="en-US" baseline="0" dirty="0" err="1" smtClean="0"/>
              <a:t>karakteristicna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oblika</a:t>
            </a:r>
            <a:r>
              <a:rPr lang="en-US" baseline="0" dirty="0" smtClean="0"/>
              <a:t>: </a:t>
            </a:r>
          </a:p>
          <a:p>
            <a:endParaRPr lang="en-US" baseline="0" dirty="0" smtClean="0"/>
          </a:p>
          <a:p>
            <a:pPr marL="0" marR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0" dirty="0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(*) </a:t>
            </a:r>
            <a:r>
              <a:rPr lang="en-US" sz="2200" b="0" dirty="0" err="1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crvenim</a:t>
            </a:r>
            <a:r>
              <a:rPr lang="en-US" sz="2200" b="0" dirty="0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b="0" dirty="0" err="1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fontom</a:t>
            </a:r>
            <a:r>
              <a:rPr lang="en-US" sz="2200" b="0" dirty="0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b="0" dirty="0" err="1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ispisana</a:t>
            </a:r>
            <a:r>
              <a:rPr lang="en-US" sz="2200" b="0" dirty="0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b="0" dirty="0" err="1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rijec</a:t>
            </a:r>
            <a:r>
              <a:rPr lang="en-US" sz="2200" b="0" dirty="0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̌ ‘job’ </a:t>
            </a:r>
          </a:p>
          <a:p>
            <a:pPr marL="0" marR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0" dirty="0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(*) </a:t>
            </a:r>
            <a:r>
              <a:rPr lang="en-US" sz="2200" b="0" dirty="0" err="1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silueta</a:t>
            </a:r>
            <a:r>
              <a:rPr lang="en-US" sz="2200" b="0" dirty="0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b="0" dirty="0" err="1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jedne</a:t>
            </a:r>
            <a:r>
              <a:rPr lang="en-US" sz="2200" b="0" dirty="0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b="0" dirty="0" err="1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ili</a:t>
            </a:r>
            <a:r>
              <a:rPr lang="en-US" sz="2200" b="0" dirty="0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vise </a:t>
            </a:r>
            <a:r>
              <a:rPr lang="en-US" sz="2200" b="0" dirty="0" err="1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osoba</a:t>
            </a:r>
            <a:r>
              <a:rPr lang="en-US" sz="2200" b="0" dirty="0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u </a:t>
            </a:r>
            <a:r>
              <a:rPr lang="en-US" sz="2200" b="0" dirty="0" err="1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stavu</a:t>
            </a:r>
            <a:r>
              <a:rPr lang="en-US" sz="2200" b="0" dirty="0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</a:p>
          <a:p>
            <a:pPr marL="0" marR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0" dirty="0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(*) </a:t>
            </a:r>
            <a:r>
              <a:rPr lang="en-US" sz="2200" b="0" dirty="0" err="1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uspinjući</a:t>
            </a:r>
            <a:r>
              <a:rPr lang="en-US" sz="2200" b="0" dirty="0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b="0" dirty="0" err="1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graf</a:t>
            </a:r>
            <a:r>
              <a:rPr lang="en-US" sz="2200" b="0" dirty="0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(s </a:t>
            </a:r>
            <a:r>
              <a:rPr lang="en-US" sz="2200" b="0" dirty="0" err="1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lijeva</a:t>
            </a:r>
            <a:r>
              <a:rPr lang="en-US" sz="2200" b="0" dirty="0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b="0" dirty="0" err="1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na</a:t>
            </a:r>
            <a:r>
              <a:rPr lang="en-US" sz="2200" b="0" dirty="0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b="0" dirty="0" err="1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desno</a:t>
            </a:r>
            <a:r>
              <a:rPr lang="en-US" sz="2200" b="0" dirty="0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) </a:t>
            </a:r>
          </a:p>
          <a:p>
            <a:pPr marL="0" marR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200" b="0" dirty="0" smtClean="0"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0" dirty="0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Ali </a:t>
            </a:r>
            <a:r>
              <a:rPr lang="en-US" sz="2200" b="0" dirty="0" err="1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ovaj</a:t>
            </a:r>
            <a:r>
              <a:rPr lang="en-US" sz="2200" b="0" dirty="0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je </a:t>
            </a:r>
            <a:r>
              <a:rPr lang="en-US" sz="2200" b="0" dirty="0" err="1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daleko</a:t>
            </a:r>
            <a:r>
              <a:rPr lang="en-US" sz="2200" b="0" dirty="0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b="0" dirty="0" err="1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najcesci</a:t>
            </a:r>
            <a:r>
              <a:rPr lang="en-US" sz="2200" b="0" baseline="0" dirty="0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!</a:t>
            </a:r>
          </a:p>
          <a:p>
            <a:pPr marL="0" marR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200" b="0" baseline="0" dirty="0" smtClean="0"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0" baseline="0" dirty="0" err="1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Sta</a:t>
            </a:r>
            <a:r>
              <a:rPr lang="en-US" sz="2200" b="0" baseline="0" dirty="0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b="0" baseline="0" dirty="0" err="1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smo</a:t>
            </a:r>
            <a:r>
              <a:rPr lang="en-US" sz="2200" b="0" baseline="0" dirty="0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mi </a:t>
            </a:r>
            <a:r>
              <a:rPr lang="en-US" sz="2200" b="0" baseline="0" dirty="0" err="1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zapravo</a:t>
            </a:r>
            <a:r>
              <a:rPr lang="en-US" sz="2200" b="0" baseline="0" dirty="0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b="0" baseline="0" dirty="0" err="1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ovime</a:t>
            </a:r>
            <a:r>
              <a:rPr lang="en-US" sz="2200" b="0" baseline="0" dirty="0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b="0" baseline="0" dirty="0" err="1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napravili</a:t>
            </a:r>
            <a:r>
              <a:rPr lang="en-US" sz="2200" b="0" baseline="0" dirty="0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?  Pa </a:t>
            </a:r>
            <a:r>
              <a:rPr lang="en-US" sz="2200" b="0" baseline="0" dirty="0" err="1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dizajn</a:t>
            </a:r>
            <a:r>
              <a:rPr lang="en-US" sz="2200" b="0" baseline="0" dirty="0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b="0" baseline="0" dirty="0" err="1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cemo</a:t>
            </a:r>
            <a:r>
              <a:rPr lang="en-US" sz="2200" b="0" baseline="0" dirty="0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b="0" baseline="0" dirty="0" err="1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bazirati</a:t>
            </a:r>
            <a:r>
              <a:rPr lang="en-US" sz="2200" b="0" baseline="0" dirty="0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b="0" baseline="0" dirty="0" err="1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na</a:t>
            </a:r>
            <a:r>
              <a:rPr lang="en-US" sz="2200" b="0" baseline="0" dirty="0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b="0" baseline="0" dirty="0" err="1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najucestalijem</a:t>
            </a:r>
            <a:r>
              <a:rPr lang="en-US" sz="2200" b="0" baseline="0" dirty="0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b="0" baseline="0" dirty="0" err="1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pojmu</a:t>
            </a:r>
            <a:r>
              <a:rPr lang="en-US" sz="2200" b="0" baseline="0" dirty="0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b="0" baseline="0" dirty="0" err="1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vezanim</a:t>
            </a:r>
            <a:r>
              <a:rPr lang="en-US" sz="2200" b="0" baseline="0" dirty="0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b="0" baseline="0" dirty="0" err="1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uz</a:t>
            </a:r>
            <a:r>
              <a:rPr lang="en-US" sz="2200" b="0" baseline="0" dirty="0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‘</a:t>
            </a:r>
            <a:r>
              <a:rPr lang="en-US" sz="2200" b="0" baseline="0" dirty="0" err="1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karijeru</a:t>
            </a:r>
            <a:r>
              <a:rPr lang="en-US" sz="2200" b="0" baseline="0" dirty="0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’</a:t>
            </a:r>
          </a:p>
          <a:p>
            <a:pPr marL="0" marR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>
              <a:effectLst/>
            </a:endParaRPr>
          </a:p>
          <a:p>
            <a:pPr marL="0" marR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0" dirty="0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/>
            </a:r>
            <a:br>
              <a:rPr lang="en-US" sz="2200" b="0" dirty="0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</a:br>
            <a:endParaRPr lang="en-US" dirty="0" smtClean="0">
              <a:effectLst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38451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Naglasit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kako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smo</a:t>
            </a:r>
            <a:r>
              <a:rPr lang="en-US" baseline="0" dirty="0" smtClean="0"/>
              <a:t>: </a:t>
            </a:r>
          </a:p>
          <a:p>
            <a:r>
              <a:rPr lang="en-US" baseline="0" dirty="0" err="1" smtClean="0"/>
              <a:t>Analizirali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ulazne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podatke</a:t>
            </a:r>
            <a:endParaRPr lang="en-US" baseline="0" dirty="0" smtClean="0"/>
          </a:p>
          <a:p>
            <a:r>
              <a:rPr lang="en-US" baseline="0" dirty="0" err="1" smtClean="0"/>
              <a:t>izveli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kvalitetno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istrazivanje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trzista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direktnom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primjenom</a:t>
            </a:r>
            <a:r>
              <a:rPr lang="en-US" baseline="0" dirty="0" smtClean="0"/>
              <a:t> u </a:t>
            </a:r>
            <a:r>
              <a:rPr lang="en-US" baseline="0" dirty="0" err="1" smtClean="0"/>
              <a:t>dizajn</a:t>
            </a:r>
            <a:endParaRPr lang="en-US" baseline="0" dirty="0" smtClean="0"/>
          </a:p>
          <a:p>
            <a:r>
              <a:rPr lang="en-US" baseline="0" dirty="0" err="1" smtClean="0"/>
              <a:t>Ispostovali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smo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sve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cijeve</a:t>
            </a:r>
            <a:endParaRPr lang="en-US" baseline="0" dirty="0" smtClean="0"/>
          </a:p>
          <a:p>
            <a:r>
              <a:rPr lang="en-US" baseline="0" dirty="0" err="1" smtClean="0"/>
              <a:t>Trazili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jednostavnost</a:t>
            </a:r>
            <a:r>
              <a:rPr lang="en-US" baseline="0" dirty="0" smtClean="0"/>
              <a:t> u </a:t>
            </a:r>
            <a:r>
              <a:rPr lang="en-US" baseline="0" dirty="0" err="1" smtClean="0"/>
              <a:t>dizajnu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zbog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jasnoce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poruke</a:t>
            </a:r>
            <a:r>
              <a:rPr lang="en-US" baseline="0" dirty="0" smtClean="0"/>
              <a:t> I </a:t>
            </a:r>
            <a:r>
              <a:rPr lang="en-US" baseline="0" dirty="0" err="1" smtClean="0"/>
              <a:t>jednostavnost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primjene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svim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materijlima</a:t>
            </a:r>
            <a:endParaRPr lang="en-US" baseline="0" dirty="0"/>
          </a:p>
          <a:p>
            <a:r>
              <a:rPr lang="en-US" baseline="0" dirty="0" err="1" smtClean="0"/>
              <a:t>Zadrzali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osnovne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karakteristike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loga</a:t>
            </a:r>
            <a:r>
              <a:rPr lang="en-US" baseline="0" dirty="0" smtClean="0"/>
              <a:t> – </a:t>
            </a:r>
            <a:r>
              <a:rPr lang="en-US" baseline="0" dirty="0" err="1" smtClean="0"/>
              <a:t>imamo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funkcionalnu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cjelinu</a:t>
            </a:r>
            <a:r>
              <a:rPr lang="en-US" baseline="0" dirty="0" smtClean="0"/>
              <a:t> </a:t>
            </a:r>
          </a:p>
          <a:p>
            <a:r>
              <a:rPr lang="en-US" baseline="0" dirty="0" err="1" smtClean="0"/>
              <a:t>Koristili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smo</a:t>
            </a:r>
            <a:r>
              <a:rPr lang="en-US" baseline="0" dirty="0" smtClean="0"/>
              <a:t> golden ratio da </a:t>
            </a:r>
            <a:r>
              <a:rPr lang="en-US" baseline="0" dirty="0" err="1" smtClean="0"/>
              <a:t>izbjegnemo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monotonosti</a:t>
            </a:r>
            <a:endParaRPr lang="en-US" baseline="0" dirty="0" smtClean="0"/>
          </a:p>
          <a:p>
            <a:r>
              <a:rPr lang="en-US" baseline="0" dirty="0" smtClean="0"/>
              <a:t>Graf </a:t>
            </a:r>
            <a:r>
              <a:rPr lang="en-US" baseline="0" dirty="0" err="1" smtClean="0"/>
              <a:t>raste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prema</a:t>
            </a:r>
            <a:r>
              <a:rPr lang="en-US" baseline="0" dirty="0" smtClean="0"/>
              <a:t> I</a:t>
            </a:r>
          </a:p>
          <a:p>
            <a:r>
              <a:rPr lang="en-US" baseline="0" dirty="0" err="1" smtClean="0"/>
              <a:t>Strogi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fontovi</a:t>
            </a:r>
            <a:r>
              <a:rPr lang="en-US" baseline="0" dirty="0" smtClean="0"/>
              <a:t> u </a:t>
            </a:r>
            <a:r>
              <a:rPr lang="en-US" baseline="0" dirty="0" err="1" smtClean="0"/>
              <a:t>skladu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temeljnim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logom</a:t>
            </a:r>
            <a:endParaRPr lang="en-US" baseline="0" dirty="0" smtClean="0"/>
          </a:p>
          <a:p>
            <a:r>
              <a:rPr lang="en-US" baseline="0" dirty="0" err="1" smtClean="0"/>
              <a:t>Linija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koja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predstavlja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apcisnu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os</a:t>
            </a:r>
            <a:endParaRPr lang="en-US" baseline="0" dirty="0" smtClean="0"/>
          </a:p>
          <a:p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err="1" smtClean="0"/>
              <a:t>Ovime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smo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dali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prezentacijski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osvrt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nase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natjecatjeljsko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rjesenja</a:t>
            </a:r>
            <a:r>
              <a:rPr lang="en-US" baseline="0" dirty="0" smtClean="0"/>
              <a:t>. Vise </a:t>
            </a:r>
            <a:r>
              <a:rPr lang="en-US" baseline="0" dirty="0" err="1" smtClean="0"/>
              <a:t>informacija</a:t>
            </a:r>
            <a:r>
              <a:rPr lang="en-US" baseline="0" dirty="0" smtClean="0"/>
              <a:t> o </a:t>
            </a:r>
            <a:r>
              <a:rPr lang="en-US" baseline="0" dirty="0" err="1" smtClean="0"/>
              <a:t>samim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alatima</a:t>
            </a:r>
            <a:r>
              <a:rPr lang="en-US" baseline="0" dirty="0" smtClean="0"/>
              <a:t>,</a:t>
            </a:r>
          </a:p>
          <a:p>
            <a:r>
              <a:rPr lang="en-US" baseline="0" dirty="0" err="1" smtClean="0"/>
              <a:t>Podatcima</a:t>
            </a:r>
            <a:r>
              <a:rPr lang="en-US" baseline="0" dirty="0" smtClean="0"/>
              <a:t> I </a:t>
            </a:r>
            <a:r>
              <a:rPr lang="en-US" baseline="0" dirty="0" err="1" smtClean="0"/>
              <a:t>detaljnijim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grafovima</a:t>
            </a:r>
            <a:r>
              <a:rPr lang="en-US" baseline="0" dirty="0" smtClean="0"/>
              <a:t> I </a:t>
            </a:r>
            <a:r>
              <a:rPr lang="en-US" baseline="0" dirty="0" err="1" smtClean="0"/>
              <a:t>obrazlozenjima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dostupno</a:t>
            </a:r>
            <a:r>
              <a:rPr lang="en-US" baseline="0" dirty="0" smtClean="0"/>
              <a:t> je u </a:t>
            </a:r>
            <a:r>
              <a:rPr lang="en-US" baseline="0" dirty="0" err="1" smtClean="0"/>
              <a:t>nasoj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razradi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projektnog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zadatka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koji</a:t>
            </a:r>
            <a:endParaRPr lang="en-US" baseline="0" dirty="0" smtClean="0"/>
          </a:p>
          <a:p>
            <a:r>
              <a:rPr lang="en-US" baseline="0" dirty="0" smtClean="0"/>
              <a:t>Je bio </a:t>
            </a:r>
            <a:r>
              <a:rPr lang="en-US" baseline="0" dirty="0" err="1" smtClean="0"/>
              <a:t>dostupan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clanovima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zirija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uvid</a:t>
            </a:r>
            <a:r>
              <a:rPr lang="en-US" baseline="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570864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Predstaviti</a:t>
            </a:r>
            <a:r>
              <a:rPr lang="en-US" dirty="0" smtClean="0"/>
              <a:t> problem </a:t>
            </a:r>
            <a:r>
              <a:rPr lang="en-US" dirty="0" err="1" smtClean="0"/>
              <a:t>pred</a:t>
            </a:r>
            <a:r>
              <a:rPr lang="en-US" dirty="0" smtClean="0"/>
              <a:t> </a:t>
            </a:r>
            <a:r>
              <a:rPr lang="en-US" dirty="0" err="1" smtClean="0"/>
              <a:t>kojim</a:t>
            </a:r>
            <a:r>
              <a:rPr lang="en-US" dirty="0" smtClean="0"/>
              <a:t> </a:t>
            </a:r>
            <a:r>
              <a:rPr lang="en-US" dirty="0" err="1" smtClean="0"/>
              <a:t>smo</a:t>
            </a:r>
            <a:r>
              <a:rPr lang="en-US" baseline="0" dirty="0" smtClean="0"/>
              <a:t> se </a:t>
            </a:r>
            <a:r>
              <a:rPr lang="en-US" baseline="0" dirty="0" err="1" smtClean="0"/>
              <a:t>suocili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koje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kriterije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smo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morali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ispunitit</a:t>
            </a:r>
            <a:r>
              <a:rPr lang="en-US" baseline="0" dirty="0" smtClean="0"/>
              <a:t>.</a:t>
            </a:r>
          </a:p>
          <a:p>
            <a:endParaRPr lang="en-US" sz="2200" baseline="0" dirty="0" smtClean="0"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sz="2200" baseline="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Zadatak</a:t>
            </a:r>
            <a:r>
              <a:rPr lang="en-US" sz="2200" baseline="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baseline="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koji</a:t>
            </a:r>
            <a:r>
              <a:rPr lang="en-US" sz="2200" baseline="0" dirty="0" smtClean="0">
                <a:latin typeface="Helvetica Neue"/>
                <a:ea typeface="Helvetica Neue"/>
                <a:cs typeface="Helvetica Neue"/>
                <a:sym typeface="Helvetica Neue"/>
              </a:rPr>
              <a:t> je </a:t>
            </a:r>
            <a:r>
              <a:rPr lang="en-US" sz="2200" baseline="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pred</a:t>
            </a:r>
            <a:r>
              <a:rPr lang="en-US" sz="2200" baseline="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baseline="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nama</a:t>
            </a:r>
            <a:r>
              <a:rPr lang="en-US" sz="2200" baseline="0" dirty="0" smtClean="0">
                <a:latin typeface="Helvetica Neue"/>
                <a:ea typeface="Helvetica Neue"/>
                <a:cs typeface="Helvetica Neue"/>
                <a:sym typeface="Helvetica Neue"/>
              </a:rPr>
              <a:t> bio </a:t>
            </a:r>
            <a:r>
              <a:rPr lang="en-US" sz="2200" baseline="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postavljen</a:t>
            </a:r>
            <a:r>
              <a:rPr lang="en-US" sz="2200" baseline="0" dirty="0" smtClean="0">
                <a:latin typeface="Helvetica Neue"/>
                <a:ea typeface="Helvetica Neue"/>
                <a:cs typeface="Helvetica Neue"/>
                <a:sym typeface="Helvetica Neue"/>
              </a:rPr>
              <a:t> u </a:t>
            </a:r>
            <a:r>
              <a:rPr lang="en-US" sz="2200" baseline="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vidu</a:t>
            </a:r>
            <a:r>
              <a:rPr lang="en-US" sz="2200" baseline="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baseline="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samog</a:t>
            </a:r>
            <a:r>
              <a:rPr lang="en-US" sz="2200" baseline="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baseline="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loga</a:t>
            </a:r>
            <a:endParaRPr lang="en-US" sz="2200" baseline="0" dirty="0" smtClean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342900" marR="0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2200" baseline="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Morali</a:t>
            </a:r>
            <a:r>
              <a:rPr lang="en-US" sz="2200" baseline="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baseline="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smo</a:t>
            </a:r>
            <a:r>
              <a:rPr lang="en-US" sz="2200" baseline="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baseline="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osmisliti</a:t>
            </a:r>
            <a:r>
              <a:rPr lang="en-US" sz="2200" baseline="0" dirty="0" smtClean="0">
                <a:latin typeface="Helvetica Neue"/>
                <a:ea typeface="Helvetica Neue"/>
                <a:cs typeface="Helvetica Neue"/>
                <a:sym typeface="Helvetica Neue"/>
              </a:rPr>
              <a:t> I </a:t>
            </a:r>
            <a:r>
              <a:rPr lang="en-US" sz="2200" baseline="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izraditi</a:t>
            </a:r>
            <a:r>
              <a:rPr lang="en-US" sz="2200" baseline="0" dirty="0" smtClean="0">
                <a:latin typeface="Helvetica Neue"/>
                <a:ea typeface="Helvetica Neue"/>
                <a:cs typeface="Helvetica Neue"/>
                <a:sym typeface="Helvetica Neue"/>
              </a:rPr>
              <a:t> logo </a:t>
            </a:r>
            <a:r>
              <a:rPr lang="en-US" sz="2200" baseline="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Ine</a:t>
            </a:r>
            <a:r>
              <a:rPr lang="en-US" sz="2200" baseline="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baseline="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kao</a:t>
            </a:r>
            <a:r>
              <a:rPr lang="en-US" sz="2200" baseline="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baseline="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poslodavca</a:t>
            </a:r>
            <a:endParaRPr lang="en-US" sz="2200" baseline="0" dirty="0" smtClean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342900" marR="0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2200" baseline="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Paziti</a:t>
            </a:r>
            <a:r>
              <a:rPr lang="en-US" sz="2200" baseline="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baseline="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na</a:t>
            </a:r>
            <a:r>
              <a:rPr lang="en-US" sz="2200" baseline="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baseline="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cinjenicu</a:t>
            </a:r>
            <a:r>
              <a:rPr lang="en-US" sz="2200" baseline="0" dirty="0" smtClean="0">
                <a:latin typeface="Helvetica Neue"/>
                <a:ea typeface="Helvetica Neue"/>
                <a:cs typeface="Helvetica Neue"/>
                <a:sym typeface="Helvetica Neue"/>
              </a:rPr>
              <a:t> da je </a:t>
            </a:r>
            <a:r>
              <a:rPr lang="en-US" sz="2200" baseline="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potrebna</a:t>
            </a:r>
            <a:r>
              <a:rPr lang="en-US" sz="2200" baseline="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baseline="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regionalna</a:t>
            </a:r>
            <a:r>
              <a:rPr lang="en-US" sz="2200" baseline="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baseline="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nezavisnost</a:t>
            </a:r>
            <a:r>
              <a:rPr lang="en-US" sz="2200" baseline="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baseline="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poruke</a:t>
            </a:r>
            <a:r>
              <a:rPr lang="en-US" sz="2200" baseline="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baseline="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koja</a:t>
            </a:r>
            <a:r>
              <a:rPr lang="en-US" sz="2200" baseline="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baseline="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nosi</a:t>
            </a:r>
            <a:endParaRPr lang="en-US" sz="2200" baseline="0" dirty="0" smtClean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342900" marR="0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2200" baseline="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Opcerazumljiv</a:t>
            </a:r>
            <a:r>
              <a:rPr lang="en-US" sz="2200" baseline="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baseline="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dizajn</a:t>
            </a:r>
            <a:endParaRPr lang="en-US" sz="2200" baseline="0" dirty="0" smtClean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342900" marR="0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2200" baseline="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Imati</a:t>
            </a:r>
            <a:r>
              <a:rPr lang="en-US" sz="2200" baseline="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baseline="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na</a:t>
            </a:r>
            <a:r>
              <a:rPr lang="en-US" sz="2200" baseline="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baseline="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umu</a:t>
            </a:r>
            <a:r>
              <a:rPr lang="en-US" sz="2200" baseline="0" dirty="0" smtClean="0">
                <a:latin typeface="Helvetica Neue"/>
                <a:ea typeface="Helvetica Neue"/>
                <a:cs typeface="Helvetica Neue"/>
                <a:sym typeface="Helvetica Neue"/>
              </a:rPr>
              <a:t> da se logo </a:t>
            </a:r>
            <a:r>
              <a:rPr lang="en-US" sz="2200" baseline="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potencijalno</a:t>
            </a:r>
            <a:r>
              <a:rPr lang="en-US" sz="2200" baseline="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baseline="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moze</a:t>
            </a:r>
            <a:r>
              <a:rPr lang="en-US" sz="2200" baseline="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baseline="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sivati</a:t>
            </a:r>
            <a:r>
              <a:rPr lang="en-US" sz="2200" baseline="0" dirty="0" smtClean="0">
                <a:latin typeface="Helvetica Neue"/>
                <a:ea typeface="Helvetica Neue"/>
                <a:cs typeface="Helvetica Neue"/>
                <a:sym typeface="Helvetica Neue"/>
              </a:rPr>
              <a:t> pa </a:t>
            </a:r>
            <a:r>
              <a:rPr lang="en-US" sz="2200" baseline="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samim</a:t>
            </a:r>
            <a:r>
              <a:rPr lang="en-US" sz="2200" baseline="0" dirty="0" smtClean="0">
                <a:latin typeface="Helvetica Neue"/>
                <a:ea typeface="Helvetica Neue"/>
                <a:cs typeface="Helvetica Neue"/>
                <a:sym typeface="Helvetica Neue"/>
              </a:rPr>
              <a:t> time </a:t>
            </a:r>
            <a:r>
              <a:rPr lang="en-US" sz="2200" baseline="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postoje</a:t>
            </a:r>
            <a:r>
              <a:rPr lang="en-US" sz="2200" baseline="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baseline="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ogranicenja</a:t>
            </a:r>
            <a:r>
              <a:rPr lang="en-US" sz="2200" baseline="0" dirty="0" smtClean="0">
                <a:latin typeface="Helvetica Neue"/>
                <a:ea typeface="Helvetica Neue"/>
                <a:cs typeface="Helvetica Neue"/>
                <a:sym typeface="Helvetica Neue"/>
              </a:rPr>
              <a:t> u </a:t>
            </a:r>
            <a:r>
              <a:rPr lang="en-US" sz="2200" baseline="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kolicini</a:t>
            </a:r>
            <a:r>
              <a:rPr lang="en-US" sz="2200" baseline="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baseline="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detalja</a:t>
            </a:r>
            <a:r>
              <a:rPr lang="en-US" sz="2200" baseline="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baseline="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koju</a:t>
            </a:r>
            <a:r>
              <a:rPr lang="en-US" sz="2200" baseline="0" dirty="0" smtClean="0">
                <a:latin typeface="Helvetica Neue"/>
                <a:ea typeface="Helvetica Neue"/>
                <a:cs typeface="Helvetica Neue"/>
                <a:sym typeface="Helvetica Neue"/>
              </a:rPr>
              <a:t> logo </a:t>
            </a:r>
            <a:r>
              <a:rPr lang="en-US" sz="2200" baseline="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moze</a:t>
            </a:r>
            <a:r>
              <a:rPr lang="en-US" sz="2200" baseline="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baseline="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nositi</a:t>
            </a:r>
            <a:endParaRPr lang="en-US" sz="2200" baseline="0" dirty="0" smtClean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342900" marR="0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2200" baseline="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Pozitivno</a:t>
            </a:r>
            <a:r>
              <a:rPr lang="en-US" sz="2200" baseline="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baseline="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prestavljati</a:t>
            </a:r>
            <a:r>
              <a:rPr lang="en-US" sz="2200" baseline="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baseline="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inu</a:t>
            </a:r>
            <a:r>
              <a:rPr lang="en-US" sz="2200" baseline="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baseline="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ali</a:t>
            </a:r>
            <a:r>
              <a:rPr lang="en-US" sz="2200" baseline="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baseline="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zadrzati</a:t>
            </a:r>
            <a:r>
              <a:rPr lang="en-US" sz="2200" baseline="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baseline="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ina</a:t>
            </a:r>
            <a:r>
              <a:rPr lang="en-US" sz="2200" baseline="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baseline="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dizajn</a:t>
            </a:r>
            <a:endParaRPr lang="en-US" sz="2200" baseline="0" dirty="0" smtClean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342900" marR="0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lang="en-US" sz="2200" baseline="0" dirty="0" smtClean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0386602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Inicijalna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ideja</a:t>
            </a:r>
            <a:r>
              <a:rPr lang="en-US" baseline="0" dirty="0" smtClean="0"/>
              <a:t> je </a:t>
            </a:r>
            <a:r>
              <a:rPr lang="en-US" baseline="0" dirty="0" err="1" smtClean="0"/>
              <a:t>bila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izvuc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sve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podatke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LinkedIN</a:t>
            </a:r>
            <a:r>
              <a:rPr lang="en-US" baseline="0" dirty="0" smtClean="0"/>
              <a:t> I </a:t>
            </a:r>
            <a:r>
              <a:rPr lang="en-US" baseline="0" dirty="0" err="1" smtClean="0"/>
              <a:t>facebook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drustvenih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mreza</a:t>
            </a:r>
            <a:r>
              <a:rPr lang="en-US" baseline="0" dirty="0"/>
              <a:t> </a:t>
            </a:r>
            <a:r>
              <a:rPr lang="en-US" baseline="0" dirty="0" smtClean="0"/>
              <a:t>I </a:t>
            </a:r>
            <a:r>
              <a:rPr lang="en-US" baseline="0" dirty="0" err="1" smtClean="0"/>
              <a:t>pomno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analizirati</a:t>
            </a:r>
            <a:r>
              <a:rPr lang="en-US" baseline="0" dirty="0" smtClean="0"/>
              <a:t>.</a:t>
            </a:r>
          </a:p>
          <a:p>
            <a:r>
              <a:rPr lang="en-US" baseline="0" dirty="0" err="1" smtClean="0"/>
              <a:t>Koristeci</a:t>
            </a:r>
            <a:r>
              <a:rPr lang="en-US" baseline="0" dirty="0" smtClean="0"/>
              <a:t> big data </a:t>
            </a:r>
            <a:r>
              <a:rPr lang="en-US" baseline="0" dirty="0" err="1" smtClean="0"/>
              <a:t>koncepte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analizirati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podatke</a:t>
            </a:r>
            <a:r>
              <a:rPr lang="en-US" baseline="0" dirty="0" smtClean="0"/>
              <a:t> I </a:t>
            </a:r>
            <a:r>
              <a:rPr lang="en-US" baseline="0" dirty="0" err="1" smtClean="0"/>
              <a:t>izvuc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zakljucke</a:t>
            </a:r>
            <a:r>
              <a:rPr lang="en-US" baseline="0" dirty="0" smtClean="0"/>
              <a:t> I sl.</a:t>
            </a:r>
          </a:p>
          <a:p>
            <a:r>
              <a:rPr lang="en-US" baseline="0" dirty="0" err="1" smtClean="0"/>
              <a:t>Spojiti</a:t>
            </a:r>
            <a:r>
              <a:rPr lang="en-US" baseline="0" dirty="0" smtClean="0"/>
              <a:t> se </a:t>
            </a:r>
            <a:r>
              <a:rPr lang="en-US" baseline="0" dirty="0" err="1" smtClean="0"/>
              <a:t>preko</a:t>
            </a:r>
            <a:r>
              <a:rPr lang="en-US" baseline="0" dirty="0" smtClean="0"/>
              <a:t> API </a:t>
            </a:r>
            <a:r>
              <a:rPr lang="en-US" baseline="0" dirty="0" err="1" smtClean="0"/>
              <a:t>usluga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izvuc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primjerice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sve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ljude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koje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followaju</a:t>
            </a:r>
            <a:r>
              <a:rPr lang="en-US" baseline="0" dirty="0" smtClean="0"/>
              <a:t> INA </a:t>
            </a:r>
            <a:r>
              <a:rPr lang="en-US" baseline="0" dirty="0" err="1" smtClean="0"/>
              <a:t>linkedin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javnu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stranicu</a:t>
            </a:r>
            <a:r>
              <a:rPr lang="en-US" baseline="0" dirty="0" smtClean="0"/>
              <a:t> I </a:t>
            </a:r>
            <a:r>
              <a:rPr lang="en-US" baseline="0" dirty="0" err="1" smtClean="0"/>
              <a:t>izradit</a:t>
            </a:r>
            <a:endParaRPr lang="en-US" baseline="0" dirty="0" smtClean="0"/>
          </a:p>
          <a:p>
            <a:r>
              <a:rPr lang="en-US" baseline="0" dirty="0" smtClean="0"/>
              <a:t>Graf </a:t>
            </a:r>
            <a:r>
              <a:rPr lang="en-US" baseline="0" dirty="0" err="1" smtClean="0"/>
              <a:t>podjele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prema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godinama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ljudi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koju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ju</a:t>
            </a:r>
            <a:r>
              <a:rPr lang="en-US" baseline="0" dirty="0" smtClean="0"/>
              <a:t> prate. </a:t>
            </a:r>
            <a:r>
              <a:rPr lang="en-US" baseline="0" dirty="0" err="1" smtClean="0"/>
              <a:t>Isto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tako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facebookom</a:t>
            </a:r>
            <a:r>
              <a:rPr lang="en-US" baseline="0" dirty="0" smtClean="0"/>
              <a:t> (</a:t>
            </a:r>
            <a:r>
              <a:rPr lang="en-US" baseline="0" dirty="0" err="1" smtClean="0"/>
              <a:t>neki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primjer</a:t>
            </a:r>
            <a:r>
              <a:rPr lang="en-US" baseline="0" dirty="0" smtClean="0"/>
              <a:t>).</a:t>
            </a:r>
          </a:p>
          <a:p>
            <a:r>
              <a:rPr lang="en-US" baseline="0" dirty="0" smtClean="0"/>
              <a:t>Na </a:t>
            </a:r>
            <a:r>
              <a:rPr lang="en-US" baseline="0" dirty="0" err="1" smtClean="0"/>
              <a:t>taj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nacin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osiguravamo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ogromnu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kolicninu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podataka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koja</a:t>
            </a:r>
            <a:r>
              <a:rPr lang="en-US" baseline="0" dirty="0" smtClean="0"/>
              <a:t> je </a:t>
            </a:r>
            <a:r>
              <a:rPr lang="en-US" baseline="0" dirty="0" err="1" smtClean="0"/>
              <a:t>spremna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analizu</a:t>
            </a:r>
            <a:endParaRPr lang="en-US" baseline="0" dirty="0" smtClean="0"/>
          </a:p>
        </p:txBody>
      </p:sp>
    </p:spTree>
    <p:extLst>
      <p:ext uri="{BB962C8B-B14F-4D97-AF65-F5344CB8AC3E}">
        <p14:creationId xmlns:p14="http://schemas.microsoft.com/office/powerpoint/2010/main" val="14380832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s-IS" dirty="0" smtClean="0"/>
              <a:t>…Ali tu nastaje problem</a:t>
            </a:r>
            <a:r>
              <a:rPr lang="is-IS" baseline="0" dirty="0" smtClean="0"/>
              <a:t>.</a:t>
            </a:r>
          </a:p>
          <a:p>
            <a:endParaRPr lang="is-IS" baseline="0" dirty="0" smtClean="0"/>
          </a:p>
          <a:p>
            <a:r>
              <a:rPr lang="is-IS" baseline="0" dirty="0" smtClean="0"/>
              <a:t>Zbog nedavnog postrozivanja uvijeta koristenja LINKEDIN-a i FACEBOOK-a mogucnosti koristenja ovog pristupa su se daleko smanjile.</a:t>
            </a:r>
          </a:p>
          <a:p>
            <a:r>
              <a:rPr lang="is-IS" baseline="0" dirty="0" smtClean="0"/>
              <a:t>LINKEDIN je ovaj pristup odlucio naplacivati analiticnkim kucama, dok je facebook onemogucio tako detaljan pristup za svih. Ili uveo restrikcije</a:t>
            </a:r>
          </a:p>
          <a:p>
            <a:r>
              <a:rPr lang="en-US" baseline="0" dirty="0" err="1" smtClean="0"/>
              <a:t>Poput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ogranicavanja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kolicine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podataka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kojoj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neka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osoba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moze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pristupiti</a:t>
            </a:r>
            <a:r>
              <a:rPr lang="en-US" baseline="0" dirty="0" smtClean="0"/>
              <a:t>.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Bilo</a:t>
            </a:r>
            <a:r>
              <a:rPr lang="en-US" baseline="0" dirty="0" smtClean="0"/>
              <a:t> je </a:t>
            </a:r>
            <a:r>
              <a:rPr lang="en-US" baseline="0" dirty="0" err="1" smtClean="0"/>
              <a:t>potreban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novi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pristup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problemu</a:t>
            </a:r>
            <a:r>
              <a:rPr lang="en-US" baseline="0" dirty="0" smtClean="0"/>
              <a:t> I </a:t>
            </a:r>
            <a:r>
              <a:rPr lang="en-US" baseline="0" dirty="0" err="1" smtClean="0"/>
              <a:t>nacin</a:t>
            </a:r>
            <a:r>
              <a:rPr lang="en-US" baseline="0" dirty="0" smtClean="0"/>
              <a:t> da </a:t>
            </a:r>
            <a:r>
              <a:rPr lang="en-US" baseline="0" dirty="0" err="1" smtClean="0"/>
              <a:t>osiguramo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adekvatnu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kolicinu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podataka</a:t>
            </a:r>
            <a:r>
              <a:rPr lang="en-US" baseline="0" dirty="0" smtClean="0"/>
              <a:t>.</a:t>
            </a:r>
          </a:p>
          <a:p>
            <a:r>
              <a:rPr lang="en-US" baseline="0" dirty="0" smtClean="0"/>
              <a:t>Tada </a:t>
            </a:r>
            <a:r>
              <a:rPr lang="en-US" baseline="0" dirty="0" err="1" smtClean="0"/>
              <a:t>smo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uveli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anketu</a:t>
            </a:r>
            <a:r>
              <a:rPr lang="en-US" baseline="0" dirty="0" smtClean="0"/>
              <a:t>.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Dobivene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podatke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sada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prokomentirati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kolega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Freskura</a:t>
            </a:r>
            <a:r>
              <a:rPr lang="en-US" baseline="0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34106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*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navesti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broj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ispitanika</a:t>
            </a:r>
            <a:endParaRPr lang="en-US" sz="2200" dirty="0" smtClean="0"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*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lokaciju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ispitanika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(split,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zg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...)</a:t>
            </a:r>
          </a:p>
          <a:p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*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kako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smo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provodili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anketu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(Face,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prijatlelji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...)</a:t>
            </a:r>
          </a:p>
          <a:p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*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koliko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je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trajala</a:t>
            </a:r>
            <a:endParaRPr lang="en-US" sz="2200" dirty="0" smtClean="0"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*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reci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da je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anketa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reprezentativna</a:t>
            </a:r>
            <a:endParaRPr lang="en-US" sz="2200" dirty="0" smtClean="0">
              <a:latin typeface="Helvetica Neue"/>
              <a:ea typeface="Helvetica Neue"/>
              <a:cs typeface="Helvetica Neue"/>
              <a:sym typeface="Helvetica Neue"/>
            </a:endParaRPr>
          </a:p>
          <a:p>
            <a:endParaRPr lang="en-US" sz="2200" dirty="0" smtClean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6959906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*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standrarna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pitanja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poput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spola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,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godina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i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radnog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statusa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kako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bi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mogli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provoditi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detaljniju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analizu</a:t>
            </a:r>
            <a:endParaRPr lang="en-US" sz="2200" dirty="0" smtClean="0"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*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pitanja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u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vezi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percepcije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INA-e,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volje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za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radom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u INA-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i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koje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vam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je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najzanimljivije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podrucje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rad u INA-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i</a:t>
            </a:r>
            <a:endParaRPr lang="en-US" sz="2200" dirty="0" smtClean="0"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*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najbitnije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pitanje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: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Asocijace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na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rijec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karijera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--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pitanje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slobodnog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odgovora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iz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kojeg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smo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ekstrahirali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najvaznije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informacije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91879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*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navesti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tehnoglije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koje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smo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koristili</a:t>
            </a:r>
            <a:endParaRPr lang="en-US" sz="2200" dirty="0" smtClean="0"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*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navesti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principe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obrade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podataka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: text mining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i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big data</a:t>
            </a:r>
          </a:p>
          <a:p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*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pricati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kako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su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text mining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i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big data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danasnji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popularni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trendovi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koji</a:t>
            </a:r>
            <a:endParaRPr lang="en-US" sz="2200" dirty="0" smtClean="0"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su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se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razvili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kao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posljedica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ogromne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kolicine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skupljneih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podataka</a:t>
            </a:r>
            <a:endParaRPr lang="en-US" sz="2200" dirty="0" smtClean="0"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* R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kao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jedan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od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najpoznatijih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programskih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jezika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za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statisticku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obradu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.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Mnoge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funkcije</a:t>
            </a:r>
            <a:endParaRPr lang="en-US" sz="2200" dirty="0" smtClean="0"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koje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omogucuju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kompleksnu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analizu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na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jednostavan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nacin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te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vrlo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mocne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mogucnosti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crtanja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grafova</a:t>
            </a:r>
            <a:endParaRPr lang="en-US" sz="2200" dirty="0" smtClean="0"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*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najveci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dio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vremena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potrosen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na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text mining,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slozenim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metodama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dosli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do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najucestalijih</a:t>
            </a:r>
            <a:endParaRPr lang="en-US" sz="2200" dirty="0" smtClean="0"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rijeci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kasnije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na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slideu</a:t>
            </a:r>
            <a:endParaRPr lang="en-US" sz="2200" dirty="0" smtClean="0"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*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koristenje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paketa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za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dohvacanje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svih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komentara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na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facebook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INA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stranici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---&gt;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teznja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prema</a:t>
            </a:r>
            <a:endParaRPr lang="en-US" sz="2200" dirty="0" smtClean="0"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big data,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ali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tek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umjeren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broj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podataka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78295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sada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cu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pokazati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neke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zanimljive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grafove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koje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smo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dobili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iz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podataka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u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anketi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32694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*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naglasiti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da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su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industrija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i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energetika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daleko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najfrekventniji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pojmovi</a:t>
            </a:r>
            <a:endParaRPr lang="en-US" sz="2200" dirty="0" smtClean="0"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*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ovim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grafom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smo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pokusali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dobiti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okvirnu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predodžbu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o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izgledu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dizajna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kao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npr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</a:p>
          <a:p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na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kakve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elemente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bismo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se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trebali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fokusirati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i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dali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bi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ti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elementi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mogli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pojacati</a:t>
            </a:r>
            <a:endParaRPr lang="en-US" sz="2200" dirty="0" smtClean="0"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karakter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INA-e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kao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kompanije</a:t>
            </a:r>
            <a:endParaRPr lang="en-US" sz="2200" dirty="0" smtClean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781831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bg>
      <p:bgPr>
        <a:solidFill>
          <a:srgbClr val="144C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/>
        </p:nvSpPr>
        <p:spPr>
          <a:xfrm flipV="1">
            <a:off x="406400" y="6140894"/>
            <a:ext cx="12192000" cy="263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2" name="Shape 12"/>
          <p:cNvSpPr>
            <a:spLocks noGrp="1"/>
          </p:cNvSpPr>
          <p:nvPr>
            <p:ph type="title"/>
          </p:nvPr>
        </p:nvSpPr>
        <p:spPr>
          <a:xfrm>
            <a:off x="406400" y="6426200"/>
            <a:ext cx="121920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3" name="Shape 13"/>
          <p:cNvSpPr>
            <a:spLocks noGrp="1"/>
          </p:cNvSpPr>
          <p:nvPr>
            <p:ph type="body" sz="quarter" idx="1"/>
          </p:nvPr>
        </p:nvSpPr>
        <p:spPr>
          <a:xfrm>
            <a:off x="406400" y="4267200"/>
            <a:ext cx="121920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D6D6D6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2286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D6D6D6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4572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D6D6D6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6858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D6D6D6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9144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D6D6D6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" name="Shape 14"/>
          <p:cNvSpPr>
            <a:spLocks noGrp="1"/>
          </p:cNvSpPr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/>
          <p:nvPr/>
        </p:nvSpPr>
        <p:spPr>
          <a:xfrm flipV="1">
            <a:off x="406400" y="993160"/>
            <a:ext cx="12192000" cy="263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04" name="Shape 104"/>
          <p:cNvSpPr>
            <a:spLocks noGrp="1"/>
          </p:cNvSpPr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2400" cap="all" spc="12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r>
              <a:t>Text</a:t>
            </a:r>
          </a:p>
        </p:txBody>
      </p:sp>
      <p:sp>
        <p:nvSpPr>
          <p:cNvPr id="105" name="Shape 105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</a:lvl1pPr>
            <a:lvl2pPr>
              <a:buClr>
                <a:schemeClr val="accent1"/>
              </a:buClr>
              <a:buChar char="▸"/>
            </a:lvl2pPr>
            <a:lvl3pPr>
              <a:buClr>
                <a:schemeClr val="accent1"/>
              </a:buClr>
              <a:buChar char="▸"/>
            </a:lvl3pPr>
            <a:lvl4pPr>
              <a:buClr>
                <a:schemeClr val="accent1"/>
              </a:buClr>
              <a:buChar char="▸"/>
            </a:lvl4pPr>
            <a:lvl5pPr>
              <a:buClr>
                <a:schemeClr val="accent1"/>
              </a:buClr>
              <a:buChar char="▸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6" name="Shape 10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>
            <a:spLocks noGrp="1"/>
          </p:cNvSpPr>
          <p:nvPr>
            <p:ph type="pic" sz="half" idx="13"/>
          </p:nvPr>
        </p:nvSpPr>
        <p:spPr>
          <a:xfrm>
            <a:off x="6503154" y="0"/>
            <a:ext cx="6502401" cy="4864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14" name="Shape 114"/>
          <p:cNvSpPr>
            <a:spLocks noGrp="1"/>
          </p:cNvSpPr>
          <p:nvPr>
            <p:ph type="pic" sz="half" idx="14"/>
          </p:nvPr>
        </p:nvSpPr>
        <p:spPr>
          <a:xfrm>
            <a:off x="6502400" y="4902200"/>
            <a:ext cx="6502400" cy="4864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15" name="Shape 115"/>
          <p:cNvSpPr>
            <a:spLocks noGrp="1"/>
          </p:cNvSpPr>
          <p:nvPr>
            <p:ph type="pic" idx="15"/>
          </p:nvPr>
        </p:nvSpPr>
        <p:spPr>
          <a:xfrm>
            <a:off x="0" y="0"/>
            <a:ext cx="6468534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16" name="Shape 11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/>
          <p:nvPr/>
        </p:nvSpPr>
        <p:spPr>
          <a:xfrm flipV="1">
            <a:off x="406400" y="993160"/>
            <a:ext cx="12192000" cy="263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24" name="Shape 124"/>
          <p:cNvSpPr/>
          <p:nvPr/>
        </p:nvSpPr>
        <p:spPr>
          <a:xfrm>
            <a:off x="469900" y="2362200"/>
            <a:ext cx="12065000" cy="52292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24" y="0"/>
                </a:moveTo>
                <a:cubicBezTo>
                  <a:pt x="100" y="0"/>
                  <a:pt x="0" y="232"/>
                  <a:pt x="0" y="516"/>
                </a:cubicBezTo>
                <a:lnTo>
                  <a:pt x="0" y="18789"/>
                </a:lnTo>
                <a:cubicBezTo>
                  <a:pt x="0" y="19073"/>
                  <a:pt x="100" y="19305"/>
                  <a:pt x="224" y="19305"/>
                </a:cubicBezTo>
                <a:lnTo>
                  <a:pt x="17228" y="19305"/>
                </a:lnTo>
                <a:lnTo>
                  <a:pt x="17850" y="21600"/>
                </a:lnTo>
                <a:lnTo>
                  <a:pt x="18471" y="19305"/>
                </a:lnTo>
                <a:lnTo>
                  <a:pt x="21376" y="19305"/>
                </a:lnTo>
                <a:cubicBezTo>
                  <a:pt x="21500" y="19305"/>
                  <a:pt x="21600" y="19073"/>
                  <a:pt x="21600" y="18789"/>
                </a:cubicBezTo>
                <a:lnTo>
                  <a:pt x="21600" y="516"/>
                </a:lnTo>
                <a:cubicBezTo>
                  <a:pt x="21600" y="232"/>
                  <a:pt x="21500" y="0"/>
                  <a:pt x="21376" y="0"/>
                </a:cubicBezTo>
                <a:lnTo>
                  <a:pt x="224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  <p:sp>
        <p:nvSpPr>
          <p:cNvPr id="125" name="Shape 125"/>
          <p:cNvSpPr>
            <a:spLocks noGrp="1"/>
          </p:cNvSpPr>
          <p:nvPr>
            <p:ph type="body" sz="quarter" idx="13"/>
          </p:nvPr>
        </p:nvSpPr>
        <p:spPr>
          <a:xfrm>
            <a:off x="889000" y="2908300"/>
            <a:ext cx="11226800" cy="129794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94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r>
              <a:t>Type a quote here.</a:t>
            </a:r>
          </a:p>
        </p:txBody>
      </p:sp>
      <p:sp>
        <p:nvSpPr>
          <p:cNvPr id="126" name="Shape 126"/>
          <p:cNvSpPr>
            <a:spLocks noGrp="1"/>
          </p:cNvSpPr>
          <p:nvPr>
            <p:ph type="body" sz="quarter" idx="14"/>
          </p:nvPr>
        </p:nvSpPr>
        <p:spPr>
          <a:xfrm>
            <a:off x="406400" y="7789333"/>
            <a:ext cx="12192000" cy="863604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6000"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r>
              <a:t>Johnny Appleseed</a:t>
            </a:r>
          </a:p>
        </p:txBody>
      </p:sp>
      <p:sp>
        <p:nvSpPr>
          <p:cNvPr id="127" name="Shape 127"/>
          <p:cNvSpPr>
            <a:spLocks noGrp="1"/>
          </p:cNvSpPr>
          <p:nvPr>
            <p:ph type="body" sz="quarter" idx="15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2400" cap="all" spc="12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r>
              <a:t>Text</a:t>
            </a:r>
          </a:p>
        </p:txBody>
      </p:sp>
      <p:sp>
        <p:nvSpPr>
          <p:cNvPr id="128" name="Shape 12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 Alt">
    <p:bg>
      <p:bgPr>
        <a:solidFill>
          <a:srgbClr val="0044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>
            <a:spLocks noGrp="1"/>
          </p:cNvSpPr>
          <p:nvPr>
            <p:ph type="body" sz="quarter" idx="13"/>
          </p:nvPr>
        </p:nvSpPr>
        <p:spPr>
          <a:xfrm>
            <a:off x="5892800" y="2641600"/>
            <a:ext cx="6705600" cy="25019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94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r>
              <a:t>Type a quote here.</a:t>
            </a:r>
          </a:p>
        </p:txBody>
      </p:sp>
      <p:sp>
        <p:nvSpPr>
          <p:cNvPr id="136" name="Shape 136"/>
          <p:cNvSpPr>
            <a:spLocks noGrp="1"/>
          </p:cNvSpPr>
          <p:nvPr>
            <p:ph type="pic" idx="14"/>
          </p:nvPr>
        </p:nvSpPr>
        <p:spPr>
          <a:xfrm>
            <a:off x="0" y="0"/>
            <a:ext cx="54864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7" name="Shape 137"/>
          <p:cNvSpPr>
            <a:spLocks noGrp="1"/>
          </p:cNvSpPr>
          <p:nvPr>
            <p:ph type="body" sz="quarter" idx="15"/>
          </p:nvPr>
        </p:nvSpPr>
        <p:spPr>
          <a:xfrm>
            <a:off x="5892800" y="7789333"/>
            <a:ext cx="6705600" cy="863604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defTabSz="457200">
              <a:spcBef>
                <a:spcPts val="0"/>
              </a:spcBef>
              <a:buClrTx/>
              <a:buSzTx/>
              <a:buFontTx/>
              <a:buNone/>
              <a:defRPr sz="6000">
                <a:solidFill>
                  <a:srgbClr val="A6AAA9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r>
              <a:t>Johnny Appleseed</a:t>
            </a:r>
          </a:p>
        </p:txBody>
      </p:sp>
      <p:sp>
        <p:nvSpPr>
          <p:cNvPr id="138" name="Shape 13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46" name="Shape 14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 Alt">
    <p:bg>
      <p:bgPr>
        <a:solidFill>
          <a:srgbClr val="0044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2" name="Shape 22"/>
          <p:cNvSpPr>
            <a:spLocks noGrp="1"/>
          </p:cNvSpPr>
          <p:nvPr>
            <p:ph type="body" sz="quarter" idx="14"/>
          </p:nvPr>
        </p:nvSpPr>
        <p:spPr>
          <a:xfrm flipV="1">
            <a:off x="406400" y="6140894"/>
            <a:ext cx="12192000" cy="263"/>
          </a:xfrm>
          <a:prstGeom prst="line">
            <a:avLst/>
          </a:prstGeom>
          <a:ln w="38100">
            <a:solidFill>
              <a:srgbClr val="A6AAA9"/>
            </a:solidFill>
          </a:ln>
        </p:spPr>
        <p:txBody>
          <a:bodyPr anchor="ctr">
            <a:noAutofit/>
          </a:bodyPr>
          <a:lstStyle/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3" name="Shape 23"/>
          <p:cNvSpPr>
            <a:spLocks noGrp="1"/>
          </p:cNvSpPr>
          <p:nvPr>
            <p:ph type="title"/>
          </p:nvPr>
        </p:nvSpPr>
        <p:spPr>
          <a:xfrm>
            <a:off x="406400" y="6426200"/>
            <a:ext cx="121920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r>
              <a:t>Title Text</a:t>
            </a:r>
          </a:p>
        </p:txBody>
      </p:sp>
      <p:sp>
        <p:nvSpPr>
          <p:cNvPr id="24" name="Shape 24"/>
          <p:cNvSpPr>
            <a:spLocks noGrp="1"/>
          </p:cNvSpPr>
          <p:nvPr>
            <p:ph type="body" sz="quarter" idx="1"/>
          </p:nvPr>
        </p:nvSpPr>
        <p:spPr>
          <a:xfrm>
            <a:off x="406400" y="4267200"/>
            <a:ext cx="121920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2286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4572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6858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9144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5" name="Shape 25"/>
          <p:cNvSpPr>
            <a:spLocks noGrp="1"/>
          </p:cNvSpPr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Subtitle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/>
          <p:nvPr/>
        </p:nvSpPr>
        <p:spPr>
          <a:xfrm flipV="1">
            <a:off x="406400" y="6140894"/>
            <a:ext cx="12192000" cy="263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33" name="Shape 33"/>
          <p:cNvSpPr>
            <a:spLocks noGrp="1"/>
          </p:cNvSpPr>
          <p:nvPr>
            <p:ph type="title"/>
          </p:nvPr>
        </p:nvSpPr>
        <p:spPr>
          <a:xfrm>
            <a:off x="406400" y="6426200"/>
            <a:ext cx="121920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r>
              <a:t>Title Text</a:t>
            </a:r>
          </a:p>
        </p:txBody>
      </p:sp>
      <p:sp>
        <p:nvSpPr>
          <p:cNvPr id="34" name="Shape 34"/>
          <p:cNvSpPr>
            <a:spLocks noGrp="1"/>
          </p:cNvSpPr>
          <p:nvPr>
            <p:ph type="body" sz="quarter" idx="1"/>
          </p:nvPr>
        </p:nvSpPr>
        <p:spPr>
          <a:xfrm>
            <a:off x="406400" y="4267200"/>
            <a:ext cx="121920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2286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4572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6858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9144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5" name="Shape 35"/>
          <p:cNvSpPr>
            <a:spLocks noGrp="1"/>
          </p:cNvSpPr>
          <p:nvPr>
            <p:ph type="sldNum" sz="quarter" idx="2"/>
          </p:nvPr>
        </p:nvSpPr>
        <p:spPr>
          <a:xfrm>
            <a:off x="12161859" y="419100"/>
            <a:ext cx="406898" cy="4572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>
            <a:spLocks noGrp="1"/>
          </p:cNvSpPr>
          <p:nvPr>
            <p:ph type="title"/>
          </p:nvPr>
        </p:nvSpPr>
        <p:spPr>
          <a:xfrm>
            <a:off x="406400" y="4038600"/>
            <a:ext cx="12192000" cy="45212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r>
              <a:t>Title Text</a:t>
            </a:r>
          </a:p>
        </p:txBody>
      </p:sp>
      <p:sp>
        <p:nvSpPr>
          <p:cNvPr id="43" name="Shape 43"/>
          <p:cNvSpPr>
            <a:spLocks noGrp="1"/>
          </p:cNvSpPr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 flipV="1">
            <a:off x="5892800" y="6141012"/>
            <a:ext cx="6705600" cy="145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51" name="Shape 51"/>
          <p:cNvSpPr>
            <a:spLocks noGrp="1"/>
          </p:cNvSpPr>
          <p:nvPr>
            <p:ph type="pic" idx="13"/>
          </p:nvPr>
        </p:nvSpPr>
        <p:spPr>
          <a:xfrm>
            <a:off x="0" y="0"/>
            <a:ext cx="54864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52" name="Shape 52"/>
          <p:cNvSpPr>
            <a:spLocks noGrp="1"/>
          </p:cNvSpPr>
          <p:nvPr>
            <p:ph type="title"/>
          </p:nvPr>
        </p:nvSpPr>
        <p:spPr>
          <a:xfrm>
            <a:off x="5892800" y="6426200"/>
            <a:ext cx="67056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r>
              <a:t>Title Text</a:t>
            </a:r>
          </a:p>
        </p:txBody>
      </p:sp>
      <p:sp>
        <p:nvSpPr>
          <p:cNvPr id="53" name="Shape 53"/>
          <p:cNvSpPr>
            <a:spLocks noGrp="1"/>
          </p:cNvSpPr>
          <p:nvPr>
            <p:ph type="body" sz="quarter" idx="1"/>
          </p:nvPr>
        </p:nvSpPr>
        <p:spPr>
          <a:xfrm>
            <a:off x="5892800" y="4267200"/>
            <a:ext cx="67056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2286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4572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6858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9144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4" name="Shape 54"/>
          <p:cNvSpPr>
            <a:spLocks noGrp="1"/>
          </p:cNvSpPr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2" name="Shape 6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/>
          <p:nvPr/>
        </p:nvSpPr>
        <p:spPr>
          <a:xfrm flipV="1">
            <a:off x="406400" y="993160"/>
            <a:ext cx="12192000" cy="263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70" name="Shape 70"/>
          <p:cNvSpPr>
            <a:spLocks noGrp="1"/>
          </p:cNvSpPr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2400" cap="all" spc="12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r>
              <a:t>Text</a:t>
            </a:r>
          </a:p>
        </p:txBody>
      </p:sp>
      <p:sp>
        <p:nvSpPr>
          <p:cNvPr id="71" name="Shape 71"/>
          <p:cNvSpPr>
            <a:spLocks noGrp="1"/>
          </p:cNvSpPr>
          <p:nvPr>
            <p:ph type="title"/>
          </p:nvPr>
        </p:nvSpPr>
        <p:spPr>
          <a:xfrm>
            <a:off x="406400" y="1536700"/>
            <a:ext cx="12192000" cy="7239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72" name="Shape 72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</a:lvl1pPr>
            <a:lvl2pPr>
              <a:buClr>
                <a:schemeClr val="accent1"/>
              </a:buClr>
              <a:buChar char="▸"/>
            </a:lvl2pPr>
            <a:lvl3pPr>
              <a:buClr>
                <a:schemeClr val="accent1"/>
              </a:buClr>
              <a:buChar char="▸"/>
            </a:lvl3pPr>
            <a:lvl4pPr>
              <a:buClr>
                <a:schemeClr val="accent1"/>
              </a:buClr>
              <a:buChar char="▸"/>
            </a:lvl4pPr>
            <a:lvl5pPr>
              <a:buClr>
                <a:schemeClr val="accent1"/>
              </a:buClr>
              <a:buChar char="▸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3" name="Shape 7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/>
          <p:nvPr/>
        </p:nvSpPr>
        <p:spPr>
          <a:xfrm flipV="1">
            <a:off x="406400" y="993160"/>
            <a:ext cx="12192000" cy="263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81" name="Shape 81"/>
          <p:cNvSpPr>
            <a:spLocks noGrp="1"/>
          </p:cNvSpPr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2400" cap="all" spc="12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r>
              <a:t>Text</a:t>
            </a:r>
          </a:p>
        </p:txBody>
      </p:sp>
      <p:sp>
        <p:nvSpPr>
          <p:cNvPr id="82" name="Shape 82"/>
          <p:cNvSpPr>
            <a:spLocks noGrp="1"/>
          </p:cNvSpPr>
          <p:nvPr>
            <p:ph type="title"/>
          </p:nvPr>
        </p:nvSpPr>
        <p:spPr>
          <a:xfrm>
            <a:off x="406400" y="1536700"/>
            <a:ext cx="12192000" cy="7239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83" name="Shape 8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</a:lvl1pPr>
            <a:lvl2pPr>
              <a:buClr>
                <a:schemeClr val="accent1"/>
              </a:buClr>
              <a:buChar char="▸"/>
            </a:lvl2pPr>
            <a:lvl3pPr>
              <a:buClr>
                <a:schemeClr val="accent1"/>
              </a:buClr>
              <a:buChar char="▸"/>
            </a:lvl3pPr>
            <a:lvl4pPr>
              <a:buClr>
                <a:schemeClr val="accent1"/>
              </a:buClr>
              <a:buChar char="▸"/>
            </a:lvl4pPr>
            <a:lvl5pPr>
              <a:buClr>
                <a:schemeClr val="accent1"/>
              </a:buClr>
              <a:buChar char="▸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4" name="Shape 8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/>
        </p:nvSpPr>
        <p:spPr>
          <a:xfrm flipV="1">
            <a:off x="406400" y="993160"/>
            <a:ext cx="12192000" cy="263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92" name="Shape 92"/>
          <p:cNvSpPr>
            <a:spLocks noGrp="1"/>
          </p:cNvSpPr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2400" cap="all" spc="12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r>
              <a:t>Text</a:t>
            </a:r>
          </a:p>
        </p:txBody>
      </p:sp>
      <p:sp>
        <p:nvSpPr>
          <p:cNvPr id="93" name="Shape 93"/>
          <p:cNvSpPr>
            <a:spLocks noGrp="1"/>
          </p:cNvSpPr>
          <p:nvPr>
            <p:ph type="pic" sz="half" idx="14"/>
          </p:nvPr>
        </p:nvSpPr>
        <p:spPr>
          <a:xfrm>
            <a:off x="7112000" y="1536700"/>
            <a:ext cx="5486400" cy="7797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94" name="Shape 94"/>
          <p:cNvSpPr>
            <a:spLocks noGrp="1"/>
          </p:cNvSpPr>
          <p:nvPr>
            <p:ph type="title"/>
          </p:nvPr>
        </p:nvSpPr>
        <p:spPr>
          <a:xfrm>
            <a:off x="406400" y="1536700"/>
            <a:ext cx="6299200" cy="7239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95" name="Shape 95"/>
          <p:cNvSpPr>
            <a:spLocks noGrp="1"/>
          </p:cNvSpPr>
          <p:nvPr>
            <p:ph type="body" sz="half" idx="1"/>
          </p:nvPr>
        </p:nvSpPr>
        <p:spPr>
          <a:xfrm>
            <a:off x="406400" y="2743200"/>
            <a:ext cx="6299200" cy="6108700"/>
          </a:xfrm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  <a:defRPr sz="2800"/>
            </a:lvl1pPr>
            <a:lvl2pPr>
              <a:buClr>
                <a:schemeClr val="accent1"/>
              </a:buClr>
              <a:buChar char="▸"/>
              <a:defRPr sz="2800"/>
            </a:lvl2pPr>
            <a:lvl3pPr>
              <a:buClr>
                <a:schemeClr val="accent1"/>
              </a:buClr>
              <a:buChar char="▸"/>
              <a:defRPr sz="2800"/>
            </a:lvl3pPr>
            <a:lvl4pPr>
              <a:buClr>
                <a:schemeClr val="accent1"/>
              </a:buClr>
              <a:buChar char="▸"/>
              <a:defRPr sz="2800"/>
            </a:lvl4pPr>
            <a:lvl5pPr>
              <a:buClr>
                <a:schemeClr val="accent1"/>
              </a:buClr>
              <a:buChar char="▸"/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6" name="Shape 9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406400" y="467932"/>
            <a:ext cx="12192000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406400" y="2743200"/>
            <a:ext cx="12192000" cy="6108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12186622" y="431800"/>
            <a:ext cx="406897" cy="457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r">
              <a:lnSpc>
                <a:spcPct val="80000"/>
              </a:lnSpc>
              <a:spcBef>
                <a:spcPts val="0"/>
              </a:spcBef>
              <a:defRPr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transition spd="med"/>
  <p:txStyles>
    <p:titleStyle>
      <a:lvl1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1pPr>
      <a:lvl2pPr marL="0" marR="0" indent="2286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2pPr>
      <a:lvl3pPr marL="0" marR="0" indent="4572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3pPr>
      <a:lvl4pPr marL="0" marR="0" indent="6858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4pPr>
      <a:lvl5pPr marL="0" marR="0" indent="9144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5pPr>
      <a:lvl6pPr marL="0" marR="0" indent="11430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6pPr>
      <a:lvl7pPr marL="0" marR="0" indent="13716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7pPr>
      <a:lvl8pPr marL="0" marR="0" indent="16002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8pPr>
      <a:lvl9pPr marL="0" marR="0" indent="18288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9pPr>
    </p:titleStyle>
    <p:bodyStyle>
      <a:lvl1pPr marL="444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400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1pPr>
      <a:lvl2pPr marL="8890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400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2pPr>
      <a:lvl3pPr marL="1333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400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3pPr>
      <a:lvl4pPr marL="17780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400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4pPr>
      <a:lvl5pPr marL="2222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400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5pPr>
      <a:lvl6pPr marL="26670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400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6pPr>
      <a:lvl7pPr marL="3111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400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7pPr>
      <a:lvl8pPr marL="35560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400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8pPr>
      <a:lvl9pPr marL="4000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400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9pPr>
    </p:bodyStyle>
    <p:otherStyle>
      <a:lvl1pPr marL="0" marR="0" indent="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1pPr>
      <a:lvl2pPr marL="0" marR="0" indent="2286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2pPr>
      <a:lvl3pPr marL="0" marR="0" indent="4572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3pPr>
      <a:lvl4pPr marL="0" marR="0" indent="6858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4pPr>
      <a:lvl5pPr marL="0" marR="0" indent="9144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5pPr>
      <a:lvl6pPr marL="0" marR="0" indent="11430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6pPr>
      <a:lvl7pPr marL="0" marR="0" indent="13716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7pPr>
      <a:lvl8pPr marL="0" marR="0" indent="16002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8pPr>
      <a:lvl9pPr marL="0" marR="0" indent="18288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chart" Target="../charts/char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chart" Target="../charts/char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#rebranddd</a:t>
            </a:r>
          </a:p>
        </p:txBody>
      </p:sp>
      <p:sp>
        <p:nvSpPr>
          <p:cNvPr id="170" name="Shape 170"/>
          <p:cNvSpPr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4000"/>
            </a:lvl1pPr>
          </a:lstStyle>
          <a:p>
            <a:r>
              <a:t>Filip Šaina &amp; Bartol freškura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>
            <a:spLocks noGrp="1"/>
          </p:cNvSpPr>
          <p:nvPr>
            <p:ph type="title"/>
          </p:nvPr>
        </p:nvSpPr>
        <p:spPr>
          <a:xfrm>
            <a:off x="406400" y="467932"/>
            <a:ext cx="12192000" cy="1648491"/>
          </a:xfrm>
          <a:prstGeom prst="rect">
            <a:avLst/>
          </a:prstGeom>
        </p:spPr>
        <p:txBody>
          <a:bodyPr/>
          <a:lstStyle/>
          <a:p>
            <a:r>
              <a:rPr dirty="0"/>
              <a:t>koliko vežete pojam ina uz hrvatsku i hrvatski nacionalni identitet ?</a:t>
            </a:r>
          </a:p>
        </p:txBody>
      </p:sp>
      <p:graphicFrame>
        <p:nvGraphicFramePr>
          <p:cNvPr id="199" name="Chart 199"/>
          <p:cNvGraphicFramePr/>
          <p:nvPr/>
        </p:nvGraphicFramePr>
        <p:xfrm>
          <a:off x="576478" y="2125683"/>
          <a:ext cx="12021922" cy="73532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9" grpId="1" animBg="1" advAuto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04434" y="-1815213"/>
            <a:ext cx="15978753" cy="124525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/>
          <p:nvPr/>
        </p:nvSpPr>
        <p:spPr>
          <a:xfrm>
            <a:off x="32748" y="6026013"/>
            <a:ext cx="11121634" cy="326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lnSpc>
                <a:spcPct val="40000"/>
              </a:lnSpc>
              <a:defRPr sz="12000">
                <a:solidFill>
                  <a:srgbClr val="FFFFFF"/>
                </a:solidFill>
              </a:defRPr>
            </a:pPr>
            <a:r>
              <a:rPr sz="13800" dirty="0">
                <a:latin typeface="Helvetica" charset="0"/>
                <a:ea typeface="Helvetica" charset="0"/>
                <a:cs typeface="Helvetica" charset="0"/>
              </a:rPr>
              <a:t>Posao</a:t>
            </a:r>
          </a:p>
          <a:p>
            <a:pPr>
              <a:lnSpc>
                <a:spcPct val="40000"/>
              </a:lnSpc>
              <a:defRPr sz="12000">
                <a:solidFill>
                  <a:srgbClr val="FFFFFF"/>
                </a:solidFill>
              </a:defRPr>
            </a:pPr>
            <a:r>
              <a:rPr sz="13800" dirty="0">
                <a:latin typeface="Helvetica" charset="0"/>
                <a:ea typeface="Helvetica" charset="0"/>
                <a:cs typeface="Helvetica" charset="0"/>
              </a:rPr>
              <a:t>Uspjeh</a:t>
            </a:r>
          </a:p>
          <a:p>
            <a:pPr>
              <a:lnSpc>
                <a:spcPct val="40000"/>
              </a:lnSpc>
              <a:defRPr sz="12000">
                <a:solidFill>
                  <a:srgbClr val="FFFFFF"/>
                </a:solidFill>
              </a:defRPr>
            </a:pPr>
            <a:r>
              <a:rPr sz="13800" dirty="0">
                <a:latin typeface="Helvetica" charset="0"/>
                <a:ea typeface="Helvetica" charset="0"/>
                <a:cs typeface="Helvetica" charset="0"/>
              </a:rPr>
              <a:t>Napredovanje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338953" y="720293"/>
            <a:ext cx="8326894" cy="8313014"/>
          </a:xfrm>
          <a:prstGeom prst="rect">
            <a:avLst/>
          </a:prstGeom>
          <a:ln w="12700">
            <a:miter lim="400000"/>
          </a:ln>
        </p:spPr>
      </p:pic>
      <p:sp>
        <p:nvSpPr>
          <p:cNvPr id="204" name="Shape 204"/>
          <p:cNvSpPr/>
          <p:nvPr/>
        </p:nvSpPr>
        <p:spPr>
          <a:xfrm>
            <a:off x="2688044" y="8201621"/>
            <a:ext cx="2070281" cy="1270001"/>
          </a:xfrm>
          <a:prstGeom prst="rect">
            <a:avLst/>
          </a:prstGeom>
          <a:solidFill>
            <a:srgbClr val="00447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48024" y="2353061"/>
            <a:ext cx="3624992" cy="1254805"/>
          </a:xfrm>
          <a:prstGeom prst="rect">
            <a:avLst/>
          </a:prstGeom>
          <a:ln w="12700">
            <a:miter lim="400000"/>
          </a:ln>
        </p:spPr>
      </p:pic>
      <p:pic>
        <p:nvPicPr>
          <p:cNvPr id="209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445423" y="1354863"/>
            <a:ext cx="3251201" cy="3251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10" name="pasted-im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683423" y="5916085"/>
            <a:ext cx="4775201" cy="1828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11" name="pasted-image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804769" y="5262035"/>
            <a:ext cx="3111501" cy="31369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/>
          <p:nvPr/>
        </p:nvSpPr>
        <p:spPr>
          <a:xfrm>
            <a:off x="2734985" y="6317142"/>
            <a:ext cx="1270001" cy="105707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  <p:sp>
        <p:nvSpPr>
          <p:cNvPr id="214" name="Shape 214"/>
          <p:cNvSpPr/>
          <p:nvPr/>
        </p:nvSpPr>
        <p:spPr>
          <a:xfrm>
            <a:off x="4659657" y="5646021"/>
            <a:ext cx="1270001" cy="172819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  <p:sp>
        <p:nvSpPr>
          <p:cNvPr id="215" name="Shape 215"/>
          <p:cNvSpPr/>
          <p:nvPr/>
        </p:nvSpPr>
        <p:spPr>
          <a:xfrm>
            <a:off x="6584328" y="4348720"/>
            <a:ext cx="1270001" cy="302549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  <p:sp>
        <p:nvSpPr>
          <p:cNvPr id="216" name="Shape 216"/>
          <p:cNvSpPr/>
          <p:nvPr/>
        </p:nvSpPr>
        <p:spPr>
          <a:xfrm>
            <a:off x="8509000" y="2379382"/>
            <a:ext cx="1270000" cy="499483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4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/>
          <p:nvPr/>
        </p:nvSpPr>
        <p:spPr>
          <a:xfrm>
            <a:off x="1155700" y="977899"/>
            <a:ext cx="19050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lnSpc>
                <a:spcPts val="2800"/>
              </a:lnSpc>
              <a:spcBef>
                <a:spcPts val="0"/>
              </a:spcBef>
              <a:defRPr sz="120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t>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55110" y="3403385"/>
            <a:ext cx="24611312" cy="26205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ll dir="u"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/>
          <p:nvPr/>
        </p:nvSpPr>
        <p:spPr>
          <a:xfrm>
            <a:off x="5334000" y="1790699"/>
            <a:ext cx="2336800" cy="6172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5000">
                <a:solidFill>
                  <a:srgbClr val="FFFFFF"/>
                </a:solidFill>
              </a:defRPr>
            </a:lvl1pPr>
          </a:lstStyle>
          <a:p>
            <a:r>
              <a:t>?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 dir="u"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1" y="-1676791"/>
            <a:ext cx="13004801" cy="9753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5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-128253" y="5187781"/>
            <a:ext cx="13261306" cy="460167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1840093" y="1168"/>
            <a:ext cx="16279592" cy="9776664"/>
          </a:xfrm>
          <a:prstGeom prst="rect">
            <a:avLst/>
          </a:prstGeom>
          <a:ln w="12700">
            <a:miter lim="400000"/>
          </a:ln>
        </p:spPr>
      </p:pic>
      <p:sp>
        <p:nvSpPr>
          <p:cNvPr id="189" name="Shape 189"/>
          <p:cNvSpPr/>
          <p:nvPr/>
        </p:nvSpPr>
        <p:spPr>
          <a:xfrm>
            <a:off x="7011430" y="478658"/>
            <a:ext cx="6279044" cy="25679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sz="19400" cap="all">
                <a:solidFill>
                  <a:srgbClr val="004479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r>
              <a:t>#oh-oh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 dir="d"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/>
          <p:nvPr/>
        </p:nvSpPr>
        <p:spPr>
          <a:xfrm>
            <a:off x="5085079" y="3784599"/>
            <a:ext cx="2834641" cy="218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2000">
                <a:solidFill>
                  <a:srgbClr val="FFFFFF"/>
                </a:solidFill>
              </a:defRPr>
            </a:lvl1pPr>
          </a:lstStyle>
          <a:p>
            <a:r>
              <a:rPr dirty="0"/>
              <a:t>215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/>
          <p:nvPr/>
        </p:nvSpPr>
        <p:spPr>
          <a:xfrm>
            <a:off x="0" y="-93013"/>
            <a:ext cx="13004801" cy="136755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1800">
                <a:solidFill>
                  <a:srgbClr val="FFFFFF"/>
                </a:solidFill>
              </a:defRPr>
            </a:pPr>
            <a:r>
              <a:rPr lang="en-US" dirty="0"/>
              <a:t>rada.10fabf83ebda5d022f7476da16a65936,žensko,od 21 do 23,1,5,7,1,1,Rafinerije </a:t>
            </a:r>
            <a:r>
              <a:rPr lang="en-US" dirty="0" err="1"/>
              <a:t>i</a:t>
            </a:r>
            <a:r>
              <a:rPr lang="en-US" dirty="0"/>
              <a:t> marketing,</a:t>
            </a:r>
            <a:r>
              <a:rPr lang="en-US" dirty="0" err="1"/>
              <a:t>Industrija</a:t>
            </a:r>
            <a:r>
              <a:rPr lang="en-US" dirty="0"/>
              <a:t>,,,,</a:t>
            </a:r>
            <a:r>
              <a:rPr lang="en-US" dirty="0" err="1"/>
              <a:t>Energetika</a:t>
            </a:r>
            <a:r>
              <a:rPr lang="en-US" dirty="0"/>
              <a:t>,,</a:t>
            </a:r>
            <a:r>
              <a:rPr lang="en-US" dirty="0" err="1"/>
              <a:t>Izrazita</a:t>
            </a:r>
            <a:r>
              <a:rPr lang="en-US" dirty="0"/>
              <a:t> </a:t>
            </a:r>
            <a:r>
              <a:rPr lang="en-US" dirty="0" err="1"/>
              <a:t>stručnost</a:t>
            </a:r>
            <a:r>
              <a:rPr lang="en-US" dirty="0"/>
              <a:t> u </a:t>
            </a:r>
            <a:r>
              <a:rPr lang="en-US" dirty="0" err="1"/>
              <a:t>području</a:t>
            </a:r>
            <a:r>
              <a:rPr lang="en-US" dirty="0"/>
              <a:t> </a:t>
            </a:r>
            <a:r>
              <a:rPr lang="en-US" dirty="0" err="1"/>
              <a:t>profesionalnog</a:t>
            </a:r>
            <a:r>
              <a:rPr lang="en-US" dirty="0"/>
              <a:t> </a:t>
            </a:r>
            <a:r>
              <a:rPr lang="en-US" dirty="0" err="1"/>
              <a:t>djelovanja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unutarnje</a:t>
            </a:r>
            <a:r>
              <a:rPr lang="en-US" dirty="0"/>
              <a:t> </a:t>
            </a:r>
            <a:r>
              <a:rPr lang="en-US" dirty="0" err="1"/>
              <a:t>zadovoljstvo</a:t>
            </a:r>
            <a:r>
              <a:rPr lang="en-US" dirty="0"/>
              <a:t> </a:t>
            </a:r>
            <a:r>
              <a:rPr lang="en-US" dirty="0" err="1"/>
              <a:t>istim</a:t>
            </a:r>
            <a:r>
              <a:rPr lang="en-US" dirty="0"/>
              <a:t>. 992aa5219f8eb57d2d5c8d24d47a59fa,žensko,od 18 do 20,1,9,9,1,1,Logistička </a:t>
            </a:r>
            <a:r>
              <a:rPr lang="en-US" dirty="0" err="1"/>
              <a:t>potpora</a:t>
            </a:r>
            <a:r>
              <a:rPr lang="en-US" dirty="0"/>
              <a:t>,,,,,</a:t>
            </a:r>
            <a:r>
              <a:rPr lang="en-US" dirty="0" err="1"/>
              <a:t>Energetika,Hrvatska,Svo</a:t>
            </a:r>
            <a:r>
              <a:rPr lang="en-US" dirty="0"/>
              <a:t> </a:t>
            </a:r>
            <a:r>
              <a:rPr lang="en-US" dirty="0" err="1"/>
              <a:t>nase</a:t>
            </a:r>
            <a:r>
              <a:rPr lang="en-US" dirty="0"/>
              <a:t> </a:t>
            </a:r>
            <a:r>
              <a:rPr lang="en-US" dirty="0" err="1"/>
              <a:t>iskustvo</a:t>
            </a:r>
            <a:r>
              <a:rPr lang="en-US" dirty="0"/>
              <a:t> </a:t>
            </a:r>
            <a:r>
              <a:rPr lang="en-US" dirty="0" err="1"/>
              <a:t>koje</a:t>
            </a:r>
            <a:r>
              <a:rPr lang="en-US" dirty="0"/>
              <a:t> </a:t>
            </a:r>
            <a:r>
              <a:rPr lang="en-US" dirty="0" err="1"/>
              <a:t>steknemo</a:t>
            </a:r>
            <a:r>
              <a:rPr lang="en-US" dirty="0"/>
              <a:t> </a:t>
            </a:r>
            <a:r>
              <a:rPr lang="en-US" dirty="0" err="1"/>
              <a:t>unutar</a:t>
            </a:r>
            <a:r>
              <a:rPr lang="en-US" dirty="0"/>
              <a:t> </a:t>
            </a:r>
            <a:r>
              <a:rPr lang="en-US" dirty="0" err="1"/>
              <a:t>jednog</a:t>
            </a:r>
            <a:r>
              <a:rPr lang="en-US" dirty="0"/>
              <a:t> zanimanj956a63a66bd9eb983124895bff755b3d,muško,od 21 do 23,1,6,7,1,1,Financije,Industrija,,,,Energetika,,Način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koji</a:t>
            </a:r>
            <a:r>
              <a:rPr lang="en-US" dirty="0"/>
              <a:t> </a:t>
            </a:r>
            <a:r>
              <a:rPr lang="en-US" dirty="0" err="1"/>
              <a:t>odlučimo</a:t>
            </a:r>
            <a:r>
              <a:rPr lang="en-US" dirty="0"/>
              <a:t> </a:t>
            </a:r>
            <a:r>
              <a:rPr lang="en-US" dirty="0" err="1"/>
              <a:t>postići</a:t>
            </a:r>
            <a:r>
              <a:rPr lang="en-US" dirty="0"/>
              <a:t> </a:t>
            </a:r>
            <a:r>
              <a:rPr lang="en-US" dirty="0" err="1"/>
              <a:t>svoje</a:t>
            </a:r>
            <a:r>
              <a:rPr lang="en-US" dirty="0"/>
              <a:t> </a:t>
            </a:r>
            <a:r>
              <a:rPr lang="en-US" dirty="0" err="1"/>
              <a:t>ciljeve</a:t>
            </a:r>
            <a:r>
              <a:rPr lang="en-US" dirty="0"/>
              <a:t> u </a:t>
            </a:r>
            <a:r>
              <a:rPr lang="en-US" dirty="0" err="1"/>
              <a:t>životu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doći</a:t>
            </a:r>
            <a:r>
              <a:rPr lang="en-US" dirty="0"/>
              <a:t> do </a:t>
            </a:r>
            <a:r>
              <a:rPr lang="en-US" dirty="0" err="1"/>
              <a:t>stvari</a:t>
            </a:r>
            <a:r>
              <a:rPr lang="en-US" dirty="0"/>
              <a:t> </a:t>
            </a:r>
            <a:r>
              <a:rPr lang="en-US" dirty="0" err="1"/>
              <a:t>koje</a:t>
            </a:r>
            <a:r>
              <a:rPr lang="en-US" dirty="0"/>
              <a:t> </a:t>
            </a:r>
            <a:r>
              <a:rPr lang="en-US" dirty="0" err="1"/>
              <a:t>će</a:t>
            </a:r>
            <a:r>
              <a:rPr lang="en-US" dirty="0"/>
              <a:t> </a:t>
            </a:r>
            <a:r>
              <a:rPr lang="en-US" dirty="0" err="1"/>
              <a:t>nam</a:t>
            </a:r>
            <a:r>
              <a:rPr lang="en-US" dirty="0"/>
              <a:t> </a:t>
            </a:r>
            <a:r>
              <a:rPr lang="en-US" dirty="0" err="1"/>
              <a:t>ispunjavati</a:t>
            </a:r>
            <a:r>
              <a:rPr lang="en-US" dirty="0"/>
              <a:t> život.c8886dee9d66ee59997ef1f2279717e0,muško,od 21 do 23,1,5,7,1,0,Istraživanje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proizvodnja</a:t>
            </a:r>
            <a:r>
              <a:rPr lang="en-US" dirty="0"/>
              <a:t> </a:t>
            </a:r>
            <a:r>
              <a:rPr lang="en-US" dirty="0" err="1"/>
              <a:t>nafte</a:t>
            </a:r>
            <a:r>
              <a:rPr lang="en-US" dirty="0"/>
              <a:t> ilina,Industrija,,,,,,posao9a2deb9337683856dae3b72f883a72e9,muško,od 21 do 23,1,5,7,1,0,Rafinerije </a:t>
            </a:r>
            <a:r>
              <a:rPr lang="en-US" dirty="0" err="1"/>
              <a:t>i</a:t>
            </a:r>
            <a:r>
              <a:rPr lang="en-US" dirty="0"/>
              <a:t> marketing,,,,,</a:t>
            </a:r>
            <a:r>
              <a:rPr lang="en-US" dirty="0" err="1"/>
              <a:t>Energetika</a:t>
            </a:r>
            <a:r>
              <a:rPr lang="en-US" dirty="0"/>
              <a:t>,,</a:t>
            </a:r>
            <a:r>
              <a:rPr lang="en-US" dirty="0" err="1"/>
              <a:t>Posao</a:t>
            </a:r>
            <a:r>
              <a:rPr lang="en-US" dirty="0"/>
              <a:t> 1e698805a61f7b12cdd6141639ba6c41,muško,od 18 do 20,1,5,7,1,0,Istraživanje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proizvodnja</a:t>
            </a:r>
            <a:r>
              <a:rPr lang="en-US" dirty="0"/>
              <a:t> </a:t>
            </a:r>
            <a:r>
              <a:rPr lang="en-US" dirty="0" err="1"/>
              <a:t>nafte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plina,</a:t>
            </a:r>
            <a:r>
              <a:rPr lang="en-US" dirty="0" err="1"/>
              <a:t>Industrija</a:t>
            </a:r>
            <a:r>
              <a:rPr lang="en-US" dirty="0"/>
              <a:t>,,,,,,</a:t>
            </a:r>
            <a:r>
              <a:rPr lang="en-US" dirty="0" err="1"/>
              <a:t>dio</a:t>
            </a:r>
            <a:r>
              <a:rPr lang="en-US" dirty="0"/>
              <a:t> životaa09ad533cb28b01e76501db82ecc2d6b,muško,od 18 do 20,1,7,3,0,0,Istraživanje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proizvodnja</a:t>
            </a:r>
            <a:r>
              <a:rPr lang="en-US" dirty="0"/>
              <a:t> </a:t>
            </a:r>
            <a:r>
              <a:rPr lang="en-US" dirty="0" err="1"/>
              <a:t>nafte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plina,</a:t>
            </a:r>
            <a:r>
              <a:rPr lang="en-US" dirty="0" err="1"/>
              <a:t>Industrija</a:t>
            </a:r>
            <a:r>
              <a:rPr lang="en-US" dirty="0"/>
              <a:t>,,,,,,</a:t>
            </a:r>
            <a:r>
              <a:rPr lang="en-US" dirty="0" err="1"/>
              <a:t>Nešto</a:t>
            </a:r>
            <a:r>
              <a:rPr lang="en-US" dirty="0"/>
              <a:t> </a:t>
            </a:r>
            <a:r>
              <a:rPr lang="en-US" dirty="0" err="1"/>
              <a:t>čemu</a:t>
            </a:r>
            <a:r>
              <a:rPr lang="en-US" dirty="0"/>
              <a:t> </a:t>
            </a:r>
            <a:r>
              <a:rPr lang="en-US" dirty="0" err="1"/>
              <a:t>smo</a:t>
            </a:r>
            <a:r>
              <a:rPr lang="en-US" dirty="0"/>
              <a:t> </a:t>
            </a:r>
            <a:r>
              <a:rPr lang="en-US" dirty="0" err="1"/>
              <a:t>posvetili</a:t>
            </a:r>
            <a:r>
              <a:rPr lang="en-US" dirty="0"/>
              <a:t> </a:t>
            </a:r>
            <a:r>
              <a:rPr lang="en-US" dirty="0" err="1"/>
              <a:t>dio</a:t>
            </a:r>
            <a:r>
              <a:rPr lang="en-US" dirty="0"/>
              <a:t> života.cbb9977cb9e7ffc2bf02bc811afb7b71,muško,od 21 do 23,1,5,6,1,0,Logistička potpora,</a:t>
            </a:r>
            <a:r>
              <a:rPr lang="en-US" dirty="0" err="1"/>
              <a:t>Industrija</a:t>
            </a:r>
            <a:r>
              <a:rPr lang="en-US" dirty="0"/>
              <a:t>,,,,</a:t>
            </a:r>
            <a:r>
              <a:rPr lang="en-US" dirty="0" err="1"/>
              <a:t>Energetika</a:t>
            </a:r>
            <a:r>
              <a:rPr lang="en-US" dirty="0"/>
              <a:t>,,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novac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uspjehc9517cc8f37bd501a320a84665611919,žensko,od 21 do 23,1,5,7,1,1,Istraživanje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proizvodnja</a:t>
            </a:r>
            <a:r>
              <a:rPr lang="en-US" dirty="0"/>
              <a:t> </a:t>
            </a:r>
            <a:r>
              <a:rPr lang="en-US" dirty="0" err="1"/>
              <a:t>nafte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plina,</a:t>
            </a:r>
            <a:r>
              <a:rPr lang="en-US" dirty="0" err="1"/>
              <a:t>Industrija</a:t>
            </a:r>
            <a:r>
              <a:rPr lang="en-US" dirty="0"/>
              <a:t>,,,,</a:t>
            </a:r>
            <a:r>
              <a:rPr lang="en-US" dirty="0" err="1"/>
              <a:t>Energetika,Hrvatska,Doprinos</a:t>
            </a:r>
            <a:r>
              <a:rPr lang="en-US" dirty="0"/>
              <a:t> usvijetud6a2b5e4fc3a493480fe5bc0777f2ee3,muško,od8do20,1,7,9,1,1,ITpotpora,Industrija,,,,,,"Posao,iskustvo,napredovanje."8e46bc87a034b9e7ef2935ec968242b3,žensko,od 21 do 23,1,9,9,1,1,Istraživanje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proizvodnja</a:t>
            </a:r>
            <a:r>
              <a:rPr lang="en-US" dirty="0"/>
              <a:t> </a:t>
            </a:r>
            <a:r>
              <a:rPr lang="en-US" dirty="0" err="1"/>
              <a:t>nafte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plina,,Kreativnost,Ekologija,,Energetika,Hrvatska,"Posao,fa2f20c5ef7e74e6ef76766c9a7cfd0d novac"a06fd9ebb42d1fc41593e0a90dcd665c,muško,od 18 do 20,1,7,3,1,0,Istraživanje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proizvodnja</a:t>
            </a:r>
            <a:r>
              <a:rPr lang="en-US" dirty="0"/>
              <a:t> </a:t>
            </a:r>
            <a:r>
              <a:rPr lang="en-US" dirty="0" err="1"/>
              <a:t>nafte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plina,</a:t>
            </a:r>
            <a:r>
              <a:rPr lang="en-US" dirty="0" err="1"/>
              <a:t>Industrija</a:t>
            </a:r>
            <a:r>
              <a:rPr lang="en-US" dirty="0"/>
              <a:t>,,,,</a:t>
            </a:r>
            <a:r>
              <a:rPr lang="en-US" dirty="0" err="1"/>
              <a:t>Energetika</a:t>
            </a:r>
            <a:r>
              <a:rPr lang="en-US" dirty="0"/>
              <a:t>,,"</a:t>
            </a:r>
            <a:r>
              <a:rPr lang="en-US" dirty="0" err="1"/>
              <a:t>Iskustvo</a:t>
            </a:r>
            <a:r>
              <a:rPr lang="en-US" dirty="0"/>
              <a:t>, </a:t>
            </a:r>
            <a:r>
              <a:rPr lang="en-US" dirty="0" err="1"/>
              <a:t>znanje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poznanstva</a:t>
            </a:r>
            <a:r>
              <a:rPr lang="en-US" dirty="0"/>
              <a:t> </a:t>
            </a:r>
            <a:r>
              <a:rPr lang="en-US" dirty="0" err="1"/>
              <a:t>koja</a:t>
            </a:r>
            <a:r>
              <a:rPr lang="en-US" dirty="0"/>
              <a:t> se </a:t>
            </a:r>
            <a:r>
              <a:rPr lang="en-US" dirty="0" err="1"/>
              <a:t>steknu</a:t>
            </a:r>
            <a:r>
              <a:rPr lang="en-US" dirty="0"/>
              <a:t> </a:t>
            </a:r>
            <a:r>
              <a:rPr lang="en-US" dirty="0" err="1"/>
              <a:t>radom</a:t>
            </a:r>
            <a:r>
              <a:rPr lang="en-US" dirty="0"/>
              <a:t> u </a:t>
            </a:r>
            <a:r>
              <a:rPr lang="en-US" dirty="0" err="1"/>
              <a:t>jednoj</a:t>
            </a:r>
            <a:r>
              <a:rPr lang="en-US" dirty="0"/>
              <a:t> profesiji"fa2f20c5ef7e74e6ef76766c9a7cfd0d,muško,od 21 do 23,1,5,6,1,1,Rafinerije </a:t>
            </a:r>
            <a:r>
              <a:rPr lang="en-US" dirty="0" err="1"/>
              <a:t>i</a:t>
            </a:r>
            <a:r>
              <a:rPr lang="en-US" dirty="0"/>
              <a:t> marketing,</a:t>
            </a:r>
            <a:r>
              <a:rPr lang="en-US" dirty="0" err="1"/>
              <a:t>Industrija</a:t>
            </a:r>
            <a:r>
              <a:rPr lang="en-US" dirty="0"/>
              <a:t>,,,,,,</a:t>
            </a:r>
            <a:r>
              <a:rPr lang="en-US" dirty="0" err="1"/>
              <a:t>dugotrajno</a:t>
            </a:r>
            <a:r>
              <a:rPr lang="en-US" dirty="0"/>
              <a:t> zaposlenje33b70cc452f5305c336e55cc7aecfb81,muško,od 21 do 23,1,5,4,0,0,IT potpora,Industrija,,,,,,poslovnofa2f20c5ef7e74e6ef76766c9a7cfd0d ostvarenjed1f900b4282ed6cba8cfc3d9f9581644,muško,od 18 do 20,1,3,4,0,0,Istraživanje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proizvodnja</a:t>
            </a:r>
            <a:r>
              <a:rPr lang="en-US" dirty="0"/>
              <a:t> </a:t>
            </a:r>
            <a:r>
              <a:rPr lang="en-US" dirty="0" err="1"/>
              <a:t>nafte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plina,</a:t>
            </a:r>
            <a:r>
              <a:rPr lang="en-US" dirty="0" err="1"/>
              <a:t>Industrija</a:t>
            </a:r>
            <a:r>
              <a:rPr lang="en-US" dirty="0"/>
              <a:t>,,,,</a:t>
            </a:r>
            <a:r>
              <a:rPr lang="en-US" dirty="0" err="1"/>
              <a:t>Energetika</a:t>
            </a:r>
            <a:r>
              <a:rPr lang="en-US" dirty="0"/>
              <a:t>,,"</a:t>
            </a:r>
            <a:r>
              <a:rPr lang="en-US" dirty="0" err="1"/>
              <a:t>Posao</a:t>
            </a:r>
            <a:r>
              <a:rPr lang="en-US" dirty="0"/>
              <a:t>, </a:t>
            </a:r>
            <a:r>
              <a:rPr lang="en-US" dirty="0" err="1"/>
              <a:t>novac</a:t>
            </a:r>
            <a:r>
              <a:rPr lang="en-US" dirty="0"/>
              <a:t>, </a:t>
            </a:r>
            <a:r>
              <a:rPr lang="en-US" dirty="0" err="1"/>
              <a:t>zaposlenost</a:t>
            </a:r>
            <a:r>
              <a:rPr lang="en-US" dirty="0"/>
              <a:t> u </a:t>
            </a:r>
            <a:r>
              <a:rPr lang="en-US" dirty="0" err="1"/>
              <a:t>smislu</a:t>
            </a:r>
            <a:r>
              <a:rPr lang="en-US" dirty="0"/>
              <a:t> </a:t>
            </a:r>
            <a:r>
              <a:rPr lang="en-US" dirty="0" err="1"/>
              <a:t>prezauzet</a:t>
            </a:r>
            <a:r>
              <a:rPr lang="en-US" dirty="0"/>
              <a:t> </a:t>
            </a:r>
            <a:r>
              <a:rPr lang="en-US" dirty="0" err="1"/>
              <a:t>za</a:t>
            </a:r>
            <a:r>
              <a:rPr lang="en-US" dirty="0"/>
              <a:t> </a:t>
            </a:r>
            <a:r>
              <a:rPr lang="en-US" dirty="0" err="1"/>
              <a:t>ikakve</a:t>
            </a:r>
            <a:r>
              <a:rPr lang="en-US" dirty="0"/>
              <a:t> </a:t>
            </a:r>
            <a:r>
              <a:rPr lang="en-US" dirty="0" err="1"/>
              <a:t>druge</a:t>
            </a:r>
            <a:r>
              <a:rPr lang="en-US" dirty="0"/>
              <a:t> zanimacije"583b02d4606c5eb9447da0a8081d8890,muško,od 21 do 23,1,7,7,1,1,IT potpora,</a:t>
            </a:r>
            <a:r>
              <a:rPr lang="en-US" dirty="0" err="1"/>
              <a:t>Industrija</a:t>
            </a:r>
            <a:r>
              <a:rPr lang="en-US" dirty="0"/>
              <a:t>,,,,</a:t>
            </a:r>
            <a:r>
              <a:rPr lang="en-US" dirty="0" err="1"/>
              <a:t>Energetika</a:t>
            </a:r>
            <a:r>
              <a:rPr lang="en-US" dirty="0"/>
              <a:t>,,"</a:t>
            </a:r>
            <a:r>
              <a:rPr lang="en-US" dirty="0" err="1"/>
              <a:t>Sva</a:t>
            </a:r>
            <a:r>
              <a:rPr lang="en-US" dirty="0"/>
              <a:t> </a:t>
            </a:r>
            <a:r>
              <a:rPr lang="en-US" dirty="0" err="1"/>
              <a:t>radna</a:t>
            </a:r>
            <a:r>
              <a:rPr lang="en-US" dirty="0"/>
              <a:t> </a:t>
            </a:r>
            <a:r>
              <a:rPr lang="en-US" dirty="0" err="1"/>
              <a:t>mjesta</a:t>
            </a:r>
            <a:r>
              <a:rPr lang="en-US" dirty="0"/>
              <a:t> </a:t>
            </a:r>
            <a:r>
              <a:rPr lang="en-US" dirty="0" err="1"/>
              <a:t>pojedinca</a:t>
            </a:r>
            <a:r>
              <a:rPr lang="en-US" dirty="0"/>
              <a:t>, od </a:t>
            </a:r>
            <a:r>
              <a:rPr lang="en-US" dirty="0" err="1"/>
              <a:t>prvog</a:t>
            </a:r>
            <a:r>
              <a:rPr lang="en-US" dirty="0"/>
              <a:t> </a:t>
            </a:r>
            <a:r>
              <a:rPr lang="en-US" dirty="0" err="1"/>
              <a:t>posla</a:t>
            </a:r>
            <a:r>
              <a:rPr lang="en-US" dirty="0"/>
              <a:t> do mirovine."517c90e12bcbb0c8ce23a18fd520fe1c,muško,od 21 do 23,1,3,3,0,0,Istraživanje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proizvodnja</a:t>
            </a:r>
            <a:r>
              <a:rPr lang="en-US" dirty="0"/>
              <a:t> </a:t>
            </a:r>
            <a:r>
              <a:rPr lang="en-US" dirty="0" err="1"/>
              <a:t>nafte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plina,</a:t>
            </a:r>
            <a:r>
              <a:rPr lang="en-US" dirty="0" err="1"/>
              <a:t>Industrija</a:t>
            </a:r>
            <a:r>
              <a:rPr lang="en-US" dirty="0"/>
              <a:t>,,,,,,"</a:t>
            </a:r>
            <a:r>
              <a:rPr lang="en-US" dirty="0" err="1"/>
              <a:t>Asocira</a:t>
            </a:r>
            <a:r>
              <a:rPr lang="en-US" dirty="0"/>
              <a:t> me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uspješno</a:t>
            </a:r>
            <a:r>
              <a:rPr lang="en-US" dirty="0"/>
              <a:t> </a:t>
            </a:r>
            <a:r>
              <a:rPr lang="en-US" dirty="0" err="1"/>
              <a:t>izvršavanje</a:t>
            </a:r>
            <a:r>
              <a:rPr lang="en-US" dirty="0"/>
              <a:t> </a:t>
            </a:r>
            <a:r>
              <a:rPr lang="en-US" dirty="0" err="1"/>
              <a:t>posla</a:t>
            </a:r>
            <a:r>
              <a:rPr lang="en-US" dirty="0"/>
              <a:t>,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napredovanje</a:t>
            </a:r>
            <a:r>
              <a:rPr lang="en-US" dirty="0"/>
              <a:t> </a:t>
            </a:r>
            <a:r>
              <a:rPr lang="en-US" dirty="0" err="1"/>
              <a:t>tijekom</a:t>
            </a:r>
            <a:r>
              <a:rPr lang="en-US" dirty="0"/>
              <a:t> zaposlenja"56d682aaacf3e8e40584741b7092a84a,muško,od 21 do 23,1,6,7,1,0,Istraživanje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proizvodnja</a:t>
            </a:r>
            <a:r>
              <a:rPr lang="en-US" dirty="0"/>
              <a:t> </a:t>
            </a:r>
            <a:r>
              <a:rPr lang="en-US" dirty="0" err="1"/>
              <a:t>nafte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plina,</a:t>
            </a:r>
            <a:r>
              <a:rPr lang="en-US" dirty="0" err="1"/>
              <a:t>Indutrija</a:t>
            </a:r>
            <a:r>
              <a:rPr lang="en-US" dirty="0"/>
              <a:t>,,,,</a:t>
            </a:r>
            <a:r>
              <a:rPr lang="en-US" dirty="0" err="1"/>
              <a:t>Energetika</a:t>
            </a:r>
            <a:r>
              <a:rPr lang="en-US" dirty="0"/>
              <a:t>,,</a:t>
            </a:r>
            <a:r>
              <a:rPr lang="en-US" dirty="0" err="1"/>
              <a:t>posao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uspjeh9712ba0f45b6805276b94f8126585d9e,žensko,od 21 do 23,1,7,9,1,1,Financije,Industrija,,,,Energetika,,Riječ </a:t>
            </a:r>
            <a:r>
              <a:rPr lang="en-US" dirty="0" err="1"/>
              <a:t>karijera</a:t>
            </a:r>
            <a:r>
              <a:rPr lang="en-US" dirty="0"/>
              <a:t> me </a:t>
            </a:r>
            <a:r>
              <a:rPr lang="en-US" dirty="0" err="1"/>
              <a:t>asocira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jako</a:t>
            </a:r>
            <a:r>
              <a:rPr lang="en-US" dirty="0"/>
              <a:t> </a:t>
            </a:r>
            <a:r>
              <a:rPr lang="en-US" dirty="0" err="1"/>
              <a:t>dobar</a:t>
            </a:r>
            <a:r>
              <a:rPr lang="en-US" dirty="0"/>
              <a:t> </a:t>
            </a:r>
            <a:r>
              <a:rPr lang="en-US" dirty="0" err="1"/>
              <a:t>uspijeh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dobru</a:t>
            </a:r>
            <a:r>
              <a:rPr lang="en-US" dirty="0"/>
              <a:t> zaradu.e5861540dfc6bd894e18db7a35a14f59,žensko,od 18 do 20,1,5,8,1,1,Financije,Industrija,Kreativnost,Ekologija,,Energetika,,odraz </a:t>
            </a:r>
            <a:r>
              <a:rPr lang="en-US" dirty="0" err="1"/>
              <a:t>truda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znanja</a:t>
            </a:r>
            <a:r>
              <a:rPr lang="en-US" dirty="0"/>
              <a:t> </a:t>
            </a:r>
            <a:r>
              <a:rPr lang="en-US" dirty="0" err="1"/>
              <a:t>svake</a:t>
            </a:r>
            <a:r>
              <a:rPr lang="en-US" dirty="0"/>
              <a:t> </a:t>
            </a:r>
            <a:r>
              <a:rPr lang="en-US" dirty="0" err="1"/>
              <a:t>osobe</a:t>
            </a:r>
            <a:r>
              <a:rPr lang="en-US" dirty="0"/>
              <a:t> </a:t>
            </a:r>
            <a:r>
              <a:rPr lang="en-US" dirty="0" err="1"/>
              <a:t>vidi</a:t>
            </a:r>
            <a:r>
              <a:rPr lang="en-US" dirty="0"/>
              <a:t> se u njegovojfa2f20c5ef7e74e6ef76766c9a7cfd0d karijerid32aa5ee135a189eb3c147fb5b816777,žensko,od 21 do 23,1,5,6,0,0,Istraživanje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proizvodnja</a:t>
            </a:r>
            <a:r>
              <a:rPr lang="en-US" dirty="0"/>
              <a:t> </a:t>
            </a:r>
            <a:r>
              <a:rPr lang="en-US" dirty="0" err="1"/>
              <a:t>nafte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plina,</a:t>
            </a:r>
            <a:r>
              <a:rPr lang="en-US" dirty="0" err="1"/>
              <a:t>Industrija</a:t>
            </a:r>
            <a:r>
              <a:rPr lang="en-US" dirty="0"/>
              <a:t>,,,,</a:t>
            </a:r>
            <a:r>
              <a:rPr lang="en-US" dirty="0" err="1"/>
              <a:t>Energetika</a:t>
            </a:r>
            <a:r>
              <a:rPr lang="en-US" dirty="0"/>
              <a:t>,,</a:t>
            </a:r>
            <a:r>
              <a:rPr lang="en-US" dirty="0" err="1"/>
              <a:t>napredovanje</a:t>
            </a:r>
            <a:r>
              <a:rPr lang="en-US" dirty="0"/>
              <a:t> u </a:t>
            </a:r>
            <a:r>
              <a:rPr lang="en-US" dirty="0" err="1"/>
              <a:t>struci</a:t>
            </a:r>
            <a:r>
              <a:rPr lang="en-US" dirty="0"/>
              <a:t> </a:t>
            </a:r>
            <a:r>
              <a:rPr lang="en-US" dirty="0" err="1"/>
              <a:t>uz</a:t>
            </a:r>
            <a:r>
              <a:rPr lang="en-US" dirty="0"/>
              <a:t> </a:t>
            </a:r>
            <a:r>
              <a:rPr lang="en-US" dirty="0" err="1"/>
              <a:t>davanje</a:t>
            </a:r>
            <a:r>
              <a:rPr lang="en-US" dirty="0"/>
              <a:t> </a:t>
            </a:r>
            <a:r>
              <a:rPr lang="en-US" dirty="0" err="1"/>
              <a:t>maksimuma</a:t>
            </a:r>
            <a:r>
              <a:rPr lang="en-US" dirty="0"/>
              <a:t> </a:t>
            </a:r>
            <a:r>
              <a:rPr lang="en-US" dirty="0" err="1"/>
              <a:t>kako</a:t>
            </a:r>
            <a:r>
              <a:rPr lang="en-US" dirty="0"/>
              <a:t> bi </a:t>
            </a:r>
            <a:r>
              <a:rPr lang="en-US" dirty="0" err="1"/>
              <a:t>što</a:t>
            </a:r>
            <a:r>
              <a:rPr lang="en-US" dirty="0"/>
              <a:t> </a:t>
            </a:r>
            <a:r>
              <a:rPr lang="en-US" dirty="0" err="1"/>
              <a:t>kvalitetnije</a:t>
            </a:r>
            <a:r>
              <a:rPr lang="en-US" dirty="0"/>
              <a:t> </a:t>
            </a:r>
            <a:r>
              <a:rPr lang="en-US" dirty="0" err="1"/>
              <a:t>odrađivali</a:t>
            </a:r>
            <a:r>
              <a:rPr lang="en-US" dirty="0"/>
              <a:t> </a:t>
            </a:r>
            <a:r>
              <a:rPr lang="en-US" dirty="0" err="1"/>
              <a:t>svoj</a:t>
            </a:r>
            <a:r>
              <a:rPr lang="en-US" dirty="0"/>
              <a:t> </a:t>
            </a:r>
            <a:r>
              <a:rPr lang="en-US" dirty="0" err="1"/>
              <a:t>posao</a:t>
            </a:r>
            <a:r>
              <a:rPr lang="en-US" dirty="0"/>
              <a:t>. be6c17af837537c48c52c68add59673e,muško,od 18 do 20,1,4,7,1,1,Rafinerije </a:t>
            </a:r>
            <a:r>
              <a:rPr lang="en-US" dirty="0" err="1"/>
              <a:t>i</a:t>
            </a:r>
            <a:r>
              <a:rPr lang="en-US" dirty="0"/>
              <a:t> marketing,Industrija,,,,,,Poštovanjece9327e40c3851882eef9d3c946681d0,žensko,od 18 do 20,1,5,9,1,0,Istraživanje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proizvodnja</a:t>
            </a:r>
            <a:r>
              <a:rPr lang="en-US" dirty="0"/>
              <a:t> </a:t>
            </a:r>
            <a:r>
              <a:rPr lang="en-US" dirty="0" err="1"/>
              <a:t>nafte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plina,</a:t>
            </a:r>
            <a:r>
              <a:rPr lang="en-US" dirty="0" err="1"/>
              <a:t>Industrija</a:t>
            </a:r>
            <a:r>
              <a:rPr lang="en-US" dirty="0"/>
              <a:t>,,,,,,"</a:t>
            </a:r>
            <a:r>
              <a:rPr lang="en-US" dirty="0" err="1"/>
              <a:t>Dugotrajan</a:t>
            </a:r>
            <a:r>
              <a:rPr lang="en-US" dirty="0"/>
              <a:t> </a:t>
            </a:r>
            <a:r>
              <a:rPr lang="en-US" dirty="0" err="1"/>
              <a:t>trud</a:t>
            </a:r>
            <a:r>
              <a:rPr lang="en-US" dirty="0"/>
              <a:t>, rad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upornost</a:t>
            </a:r>
            <a:r>
              <a:rPr lang="en-US" dirty="0"/>
              <a:t> </a:t>
            </a:r>
            <a:r>
              <a:rPr lang="en-US" dirty="0" err="1"/>
              <a:t>koji</a:t>
            </a:r>
            <a:r>
              <a:rPr lang="en-US" dirty="0"/>
              <a:t> </a:t>
            </a:r>
            <a:r>
              <a:rPr lang="en-US" dirty="0" err="1"/>
              <a:t>rezultiraju</a:t>
            </a:r>
            <a:r>
              <a:rPr lang="en-US" dirty="0"/>
              <a:t> </a:t>
            </a:r>
            <a:r>
              <a:rPr lang="en-US" dirty="0" err="1"/>
              <a:t>stalnim</a:t>
            </a:r>
            <a:r>
              <a:rPr lang="en-US" dirty="0"/>
              <a:t> </a:t>
            </a:r>
            <a:r>
              <a:rPr lang="en-US" dirty="0" err="1"/>
              <a:t>napredovanjem</a:t>
            </a:r>
            <a:r>
              <a:rPr lang="en-US" dirty="0"/>
              <a:t> u </a:t>
            </a:r>
            <a:r>
              <a:rPr lang="en-US" dirty="0" err="1"/>
              <a:t>poslu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dobrom</a:t>
            </a:r>
            <a:r>
              <a:rPr lang="en-US" dirty="0"/>
              <a:t> zaradom."d0c7f9b8e1c3a6905c4aeecddcfdcbd1,muško,od 18 do 20,1,6,7,1,0,IT potpora,</a:t>
            </a:r>
            <a:r>
              <a:rPr lang="en-US" dirty="0" err="1"/>
              <a:t>Industrija</a:t>
            </a:r>
            <a:r>
              <a:rPr lang="en-US" dirty="0"/>
              <a:t>,,,Znanost,</a:t>
            </a:r>
            <a:r>
              <a:rPr lang="en-US" dirty="0" err="1"/>
              <a:t>Energetika</a:t>
            </a:r>
            <a:r>
              <a:rPr lang="en-US" dirty="0"/>
              <a:t>,,</a:t>
            </a:r>
            <a:r>
              <a:rPr lang="en-US" dirty="0" err="1"/>
              <a:t>Poslovni</a:t>
            </a:r>
            <a:r>
              <a:rPr lang="en-US" dirty="0"/>
              <a:t> put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razvoj</a:t>
            </a:r>
            <a:r>
              <a:rPr lang="en-US" dirty="0"/>
              <a:t> pojedincaed7c59927c0d187d4f60befee345a011,žensko,od 21 do 23,1,5,4,1,1,Istraživanje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proizvodnja</a:t>
            </a:r>
            <a:r>
              <a:rPr lang="en-US" dirty="0"/>
              <a:t> </a:t>
            </a:r>
            <a:r>
              <a:rPr lang="en-US" dirty="0" err="1"/>
              <a:t>nafte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plina,</a:t>
            </a:r>
            <a:r>
              <a:rPr lang="en-US" dirty="0" err="1"/>
              <a:t>Industrija</a:t>
            </a:r>
            <a:r>
              <a:rPr lang="en-US" dirty="0"/>
              <a:t>,,</a:t>
            </a:r>
            <a:r>
              <a:rPr lang="en-US" dirty="0" err="1"/>
              <a:t>Ekologija</a:t>
            </a:r>
            <a:r>
              <a:rPr lang="en-US" dirty="0"/>
              <a:t>,,</a:t>
            </a:r>
            <a:r>
              <a:rPr lang="en-US" dirty="0" err="1"/>
              <a:t>Energetika</a:t>
            </a:r>
            <a:r>
              <a:rPr lang="en-US" dirty="0"/>
              <a:t>,,"</a:t>
            </a:r>
            <a:r>
              <a:rPr lang="en-US" dirty="0" err="1"/>
              <a:t>rijec</a:t>
            </a:r>
            <a:r>
              <a:rPr lang="en-US" dirty="0"/>
              <a:t> </a:t>
            </a:r>
            <a:r>
              <a:rPr lang="en-US" dirty="0" err="1"/>
              <a:t>karijera</a:t>
            </a:r>
            <a:r>
              <a:rPr lang="en-US" dirty="0"/>
              <a:t> me </a:t>
            </a:r>
            <a:r>
              <a:rPr lang="en-US" dirty="0" err="1"/>
              <a:t>asocirna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to da </a:t>
            </a:r>
            <a:r>
              <a:rPr lang="en-US" dirty="0" err="1"/>
              <a:t>nakon</a:t>
            </a:r>
            <a:r>
              <a:rPr lang="en-US" dirty="0"/>
              <a:t> </a:t>
            </a:r>
            <a:r>
              <a:rPr lang="en-US" dirty="0" err="1"/>
              <a:t>faksa</a:t>
            </a:r>
            <a:r>
              <a:rPr lang="en-US" dirty="0"/>
              <a:t>, </a:t>
            </a:r>
            <a:r>
              <a:rPr lang="en-US" dirty="0" err="1"/>
              <a:t>ili</a:t>
            </a:r>
            <a:r>
              <a:rPr lang="en-US" dirty="0"/>
              <a:t> </a:t>
            </a:r>
            <a:r>
              <a:rPr lang="en-US" dirty="0" err="1"/>
              <a:t>srednje</a:t>
            </a:r>
            <a:r>
              <a:rPr lang="en-US" dirty="0"/>
              <a:t> </a:t>
            </a:r>
            <a:r>
              <a:rPr lang="en-US" dirty="0" err="1"/>
              <a:t>skole</a:t>
            </a:r>
            <a:r>
              <a:rPr lang="en-US" dirty="0"/>
              <a:t> se </a:t>
            </a:r>
            <a:r>
              <a:rPr lang="en-US" dirty="0" err="1"/>
              <a:t>zaposlis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nekom</a:t>
            </a:r>
            <a:r>
              <a:rPr lang="en-US" dirty="0"/>
              <a:t> </a:t>
            </a:r>
            <a:r>
              <a:rPr lang="en-US" dirty="0" err="1"/>
              <a:t>mjestu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posvetis</a:t>
            </a:r>
            <a:r>
              <a:rPr lang="en-US" dirty="0"/>
              <a:t> se tom </a:t>
            </a:r>
            <a:r>
              <a:rPr lang="en-US" dirty="0" err="1"/>
              <a:t>radnom</a:t>
            </a:r>
            <a:r>
              <a:rPr lang="en-US" dirty="0"/>
              <a:t> </a:t>
            </a:r>
            <a:r>
              <a:rPr lang="en-US" dirty="0" err="1"/>
              <a:t>mjestu</a:t>
            </a:r>
            <a:r>
              <a:rPr lang="en-US" dirty="0"/>
              <a:t> </a:t>
            </a:r>
            <a:r>
              <a:rPr lang="en-US" dirty="0" err="1"/>
              <a:t>ucinis</a:t>
            </a:r>
            <a:r>
              <a:rPr lang="en-US" dirty="0"/>
              <a:t> </a:t>
            </a:r>
            <a:r>
              <a:rPr lang="en-US" dirty="0" err="1"/>
              <a:t>posao</a:t>
            </a:r>
            <a:r>
              <a:rPr lang="en-US" dirty="0"/>
              <a:t>, </a:t>
            </a:r>
            <a:r>
              <a:rPr lang="en-US" dirty="0" err="1"/>
              <a:t>sebe</a:t>
            </a:r>
            <a:r>
              <a:rPr lang="en-US" dirty="0"/>
              <a:t> boljim"8863e0daa68b15126c662f670ea40bc1,muško,od 21 dofa2f20c5ef7e74e6ef76766c9a7cfd0d 23,1,5,7,1,1,ITfa2f20c5ef7e74e6ef76766c9a7cfd0dpotpora,,,,,Energetika,,novac45a1b9310e6a311c2acac22542ab1eb,muško,od 18 do 20,1,5,5,1,1,Istraživanje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proizvodnja</a:t>
            </a:r>
            <a:r>
              <a:rPr lang="en-US" dirty="0"/>
              <a:t> </a:t>
            </a:r>
            <a:r>
              <a:rPr lang="en-US" dirty="0" err="1"/>
              <a:t>nafte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plina,</a:t>
            </a:r>
            <a:r>
              <a:rPr lang="en-US" dirty="0" err="1"/>
              <a:t>Industrija</a:t>
            </a:r>
            <a:r>
              <a:rPr lang="en-US" dirty="0"/>
              <a:t>,,,,,,</a:t>
            </a:r>
            <a:r>
              <a:rPr lang="en-US" dirty="0" err="1"/>
              <a:t>Stalno</a:t>
            </a:r>
            <a:r>
              <a:rPr lang="en-US" dirty="0"/>
              <a:t> </a:t>
            </a:r>
            <a:r>
              <a:rPr lang="en-US" dirty="0" err="1"/>
              <a:t>zaposlenje</a:t>
            </a:r>
            <a:r>
              <a:rPr lang="en-US" dirty="0"/>
              <a:t> </a:t>
            </a:r>
            <a:r>
              <a:rPr lang="en-US" dirty="0" err="1"/>
              <a:t>po</a:t>
            </a:r>
            <a:r>
              <a:rPr lang="en-US" dirty="0"/>
              <a:t> </a:t>
            </a:r>
            <a:r>
              <a:rPr lang="en-US" dirty="0" err="1"/>
              <a:t>završetku</a:t>
            </a:r>
            <a:r>
              <a:rPr lang="en-US" dirty="0"/>
              <a:t> RGNF-a. 771840ff935912cb29f1463f23a2b0ca,žensko,od 18 do 20,1,5,9,1,1,Istraživanje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proizvodnja</a:t>
            </a:r>
            <a:r>
              <a:rPr lang="en-US" dirty="0"/>
              <a:t> </a:t>
            </a:r>
            <a:r>
              <a:rPr lang="en-US" dirty="0" err="1"/>
              <a:t>nafte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plina,</a:t>
            </a:r>
            <a:r>
              <a:rPr lang="en-US" dirty="0" err="1"/>
              <a:t>Industrija</a:t>
            </a:r>
            <a:r>
              <a:rPr lang="en-US" dirty="0"/>
              <a:t>,,,</a:t>
            </a:r>
            <a:r>
              <a:rPr lang="en-US" dirty="0" err="1"/>
              <a:t>Znanost</a:t>
            </a:r>
            <a:r>
              <a:rPr lang="en-US" dirty="0"/>
              <a:t>,,,"</a:t>
            </a:r>
            <a:r>
              <a:rPr lang="en-US" dirty="0" err="1"/>
              <a:t>Neophodan</a:t>
            </a:r>
            <a:r>
              <a:rPr lang="en-US" dirty="0"/>
              <a:t> </a:t>
            </a:r>
            <a:r>
              <a:rPr lang="en-US" dirty="0" err="1"/>
              <a:t>pojam</a:t>
            </a:r>
            <a:r>
              <a:rPr lang="en-US" dirty="0"/>
              <a:t> u </a:t>
            </a:r>
            <a:r>
              <a:rPr lang="en-US" dirty="0" err="1"/>
              <a:t>životu</a:t>
            </a:r>
            <a:r>
              <a:rPr lang="en-US" dirty="0"/>
              <a:t>. </a:t>
            </a:r>
            <a:r>
              <a:rPr lang="en-US" dirty="0" err="1"/>
              <a:t>Ako</a:t>
            </a:r>
            <a:r>
              <a:rPr lang="en-US" dirty="0"/>
              <a:t> je </a:t>
            </a:r>
            <a:r>
              <a:rPr lang="en-US" dirty="0" err="1"/>
              <a:t>imaš</a:t>
            </a:r>
            <a:r>
              <a:rPr lang="en-US" dirty="0"/>
              <a:t>, car </a:t>
            </a:r>
            <a:r>
              <a:rPr lang="en-US" dirty="0" err="1"/>
              <a:t>si</a:t>
            </a:r>
            <a:r>
              <a:rPr lang="en-US" dirty="0"/>
              <a:t>, </a:t>
            </a:r>
            <a:r>
              <a:rPr lang="en-US" dirty="0" err="1"/>
              <a:t>ako</a:t>
            </a:r>
            <a:r>
              <a:rPr lang="en-US" dirty="0"/>
              <a:t> ne, ..."757ff0ef9a6e2bad680ac84958692abd,muško,od 18 do 20,1,5,6,1,1,IT potpora,</a:t>
            </a:r>
            <a:r>
              <a:rPr lang="en-US" dirty="0" err="1"/>
              <a:t>Industrija</a:t>
            </a:r>
            <a:r>
              <a:rPr lang="en-US" dirty="0"/>
              <a:t>,,,,</a:t>
            </a:r>
            <a:r>
              <a:rPr lang="en-US" dirty="0" err="1"/>
              <a:t>Energetika</a:t>
            </a:r>
            <a:r>
              <a:rPr lang="en-US" dirty="0"/>
              <a:t>,,</a:t>
            </a:r>
            <a:r>
              <a:rPr lang="en-US" dirty="0" err="1"/>
              <a:t>Obavljanje</a:t>
            </a:r>
            <a:r>
              <a:rPr lang="en-US" dirty="0"/>
              <a:t> </a:t>
            </a:r>
            <a:r>
              <a:rPr lang="en-US" dirty="0" err="1"/>
              <a:t>poslova</a:t>
            </a:r>
            <a:r>
              <a:rPr lang="en-US" dirty="0"/>
              <a:t> u </a:t>
            </a:r>
            <a:r>
              <a:rPr lang="en-US" dirty="0" err="1"/>
              <a:t>zamjenu</a:t>
            </a:r>
            <a:r>
              <a:rPr lang="en-US" dirty="0"/>
              <a:t> </a:t>
            </a:r>
            <a:r>
              <a:rPr lang="en-US" dirty="0" err="1"/>
              <a:t>za</a:t>
            </a:r>
            <a:r>
              <a:rPr lang="en-US" dirty="0"/>
              <a:t> novac.7d4d90e14d0b2d9abc20b5fbfe052457,muško,od 18 do 20,1,5,1,0,0,Logistička potpora,Industrija,,,,Energetika,,radfa2f20c5ef7e74e6ef76766c9a7cf0dfa2f20c5ef7e74e6ef76766c9a7cfd0dfa2f20c5ef7e74e6ef76766c9a7cfd0dfa2f20c5ef7e74e6ef76766c9a7cfd0d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/>
          <p:nvPr/>
        </p:nvSpPr>
        <p:spPr>
          <a:xfrm rot="16200000">
            <a:off x="6359134" y="2406910"/>
            <a:ext cx="4293401" cy="1346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7200">
                <a:solidFill>
                  <a:srgbClr val="FFFFFF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>
              <a:defRPr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>
                <a:latin typeface="Avenir Next Demi Bold"/>
                <a:ea typeface="Avenir Next Demi Bold"/>
                <a:cs typeface="Avenir Next Demi Bold"/>
                <a:sym typeface="Avenir Next Demi Bold"/>
              </a:rPr>
              <a:t>big DATA</a:t>
            </a:r>
          </a:p>
        </p:txBody>
      </p:sp>
      <p:sp>
        <p:nvSpPr>
          <p:cNvPr id="183" name="Shape 183"/>
          <p:cNvSpPr/>
          <p:nvPr/>
        </p:nvSpPr>
        <p:spPr>
          <a:xfrm rot="5400000">
            <a:off x="719406" y="4484622"/>
            <a:ext cx="6937092" cy="152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8200">
                <a:solidFill>
                  <a:srgbClr val="FFFFFF"/>
                </a:solidFill>
              </a:defRPr>
            </a:lvl1pPr>
          </a:lstStyle>
          <a:p>
            <a:r>
              <a:t>TEXT MINING</a:t>
            </a:r>
          </a:p>
        </p:txBody>
      </p:sp>
      <p:sp>
        <p:nvSpPr>
          <p:cNvPr id="184" name="Shape 184"/>
          <p:cNvSpPr/>
          <p:nvPr/>
        </p:nvSpPr>
        <p:spPr>
          <a:xfrm>
            <a:off x="4359245" y="4811027"/>
            <a:ext cx="4805831" cy="1435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7700">
                <a:solidFill>
                  <a:srgbClr val="FFFFFF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>
              <a:defRPr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>
                <a:latin typeface="Avenir Next Demi Bold"/>
                <a:ea typeface="Avenir Next Demi Bold"/>
                <a:cs typeface="Avenir Next Demi Bold"/>
                <a:sym typeface="Avenir Next Demi Bold"/>
              </a:rPr>
              <a:t>RSTUDIO</a:t>
            </a:r>
          </a:p>
        </p:txBody>
      </p:sp>
      <p:sp>
        <p:nvSpPr>
          <p:cNvPr id="185" name="Shape 185"/>
          <p:cNvSpPr/>
          <p:nvPr/>
        </p:nvSpPr>
        <p:spPr>
          <a:xfrm>
            <a:off x="2371344" y="709433"/>
            <a:ext cx="6933354" cy="151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8100" i="1">
                <a:solidFill>
                  <a:srgbClr val="FFFFFF"/>
                </a:solidFill>
              </a:defRPr>
            </a:lvl1pPr>
          </a:lstStyle>
          <a:p>
            <a:r>
              <a:t>CORPUS</a:t>
            </a:r>
          </a:p>
        </p:txBody>
      </p:sp>
      <p:sp>
        <p:nvSpPr>
          <p:cNvPr id="186" name="Shape 186"/>
          <p:cNvSpPr/>
          <p:nvPr/>
        </p:nvSpPr>
        <p:spPr>
          <a:xfrm rot="3000000">
            <a:off x="5440472" y="6788677"/>
            <a:ext cx="4293401" cy="1295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6900">
                <a:solidFill>
                  <a:srgbClr val="FFFFFF"/>
                </a:solidFill>
              </a:defRPr>
            </a:lvl1pPr>
          </a:lstStyle>
          <a:p>
            <a:r>
              <a:t>ANALIZA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pasted-image.png"/>
          <p:cNvPicPr>
            <a:picLocks noChangeAspect="1"/>
          </p:cNvPicPr>
          <p:nvPr/>
        </p:nvPicPr>
        <p:blipFill>
          <a:blip r:embed="rId3">
            <a:extLst/>
          </a:blip>
          <a:srcRect l="8066" t="4562" r="7487" b="1255"/>
          <a:stretch>
            <a:fillRect/>
          </a:stretch>
        </p:blipFill>
        <p:spPr>
          <a:xfrm>
            <a:off x="-41474" y="11112"/>
            <a:ext cx="13087929" cy="9731211"/>
          </a:xfrm>
          <a:prstGeom prst="rect">
            <a:avLst/>
          </a:prstGeom>
          <a:ln w="12700">
            <a:miter lim="400000"/>
          </a:ln>
        </p:spPr>
      </p:pic>
      <p:sp>
        <p:nvSpPr>
          <p:cNvPr id="192" name="Shape 192"/>
          <p:cNvSpPr/>
          <p:nvPr/>
        </p:nvSpPr>
        <p:spPr>
          <a:xfrm>
            <a:off x="-12812" y="3576437"/>
            <a:ext cx="13030423" cy="175277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  <p:sp>
        <p:nvSpPr>
          <p:cNvPr id="193" name="Shape 193"/>
          <p:cNvSpPr>
            <a:spLocks noGrp="1"/>
          </p:cNvSpPr>
          <p:nvPr>
            <p:ph type="body" idx="13"/>
          </p:nvPr>
        </p:nvSpPr>
        <p:spPr>
          <a:xfrm>
            <a:off x="3074821" y="3609614"/>
            <a:ext cx="7163468" cy="2578108"/>
          </a:xfrm>
          <a:prstGeom prst="rect">
            <a:avLst/>
          </a:prstGeom>
        </p:spPr>
        <p:txBody>
          <a:bodyPr/>
          <a:lstStyle>
            <a:lvl1pPr>
              <a:defRPr sz="19500">
                <a:solidFill>
                  <a:srgbClr val="004479"/>
                </a:solidFill>
              </a:defRPr>
            </a:lvl1pPr>
          </a:lstStyle>
          <a:p>
            <a:r>
              <a:rPr dirty="0"/>
              <a:t>#anketa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 dir="u"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>
            <a:spLocks noGrp="1"/>
          </p:cNvSpPr>
          <p:nvPr>
            <p:ph type="title"/>
          </p:nvPr>
        </p:nvSpPr>
        <p:spPr>
          <a:xfrm>
            <a:off x="406400" y="310681"/>
            <a:ext cx="12192000" cy="1468828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519937">
              <a:spcBef>
                <a:spcPts val="2400"/>
              </a:spcBef>
              <a:defRPr sz="5340"/>
            </a:lvl1pPr>
          </a:lstStyle>
          <a:p>
            <a:r>
              <a:t>kojim od navedenih pojmova biste najbolje okarakterizirali vaše poimanje ine kao kompanije ?</a:t>
            </a:r>
          </a:p>
        </p:txBody>
      </p:sp>
      <p:graphicFrame>
        <p:nvGraphicFramePr>
          <p:cNvPr id="196" name="Chart 196"/>
          <p:cNvGraphicFramePr/>
          <p:nvPr>
            <p:extLst>
              <p:ext uri="{D42A27DB-BD31-4B8C-83A1-F6EECF244321}">
                <p14:modId xmlns:p14="http://schemas.microsoft.com/office/powerpoint/2010/main" val="99902727"/>
              </p:ext>
            </p:extLst>
          </p:nvPr>
        </p:nvGraphicFramePr>
        <p:xfrm>
          <a:off x="406400" y="2074883"/>
          <a:ext cx="12192000" cy="73532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6" grpId="1" animBg="1" advAuto="0"/>
    </p:bldLst>
  </p:timing>
</p:sld>
</file>

<file path=ppt/theme/theme1.xml><?xml version="1.0" encoding="utf-8"?>
<a:theme xmlns:a="http://schemas.openxmlformats.org/drawingml/2006/main" name="New_Template7">
  <a:themeElements>
    <a:clrScheme name="New_Template7">
      <a:dk1>
        <a:srgbClr val="222222"/>
      </a:dk1>
      <a:lt1>
        <a:srgbClr val="838787"/>
      </a:lt1>
      <a:dk2>
        <a:srgbClr val="222222"/>
      </a:dk2>
      <a:lt2>
        <a:srgbClr val="A6AAA9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New_Template7">
      <a:majorFont>
        <a:latin typeface="DIN Condensed"/>
        <a:ea typeface="DIN Condensed"/>
        <a:cs typeface="DIN Condensed"/>
      </a:majorFont>
      <a:minorFont>
        <a:latin typeface="DIN Condensed"/>
        <a:ea typeface="DIN Condensed"/>
        <a:cs typeface="DIN Condensed"/>
      </a:minorFont>
    </a:fontScheme>
    <a:fmtScheme name="New_Template7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8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800" b="0" i="0" u="none" strike="noStrike" cap="all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DIN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kumimoji="0" sz="2000" b="0" i="0" u="none" strike="noStrike" cap="none" spc="0" normalizeH="0" baseline="0">
            <a:ln>
              <a:noFill/>
            </a:ln>
            <a:solidFill>
              <a:srgbClr val="838787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New_Template7">
  <a:themeElements>
    <a:clrScheme name="New_Template7">
      <a:dk1>
        <a:srgbClr val="000000"/>
      </a:dk1>
      <a:lt1>
        <a:srgbClr val="FFFFFF"/>
      </a:lt1>
      <a:dk2>
        <a:srgbClr val="222222"/>
      </a:dk2>
      <a:lt2>
        <a:srgbClr val="A6AAA9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New_Template7">
      <a:majorFont>
        <a:latin typeface="DIN Condensed"/>
        <a:ea typeface="DIN Condensed"/>
        <a:cs typeface="DIN Condensed"/>
      </a:majorFont>
      <a:minorFont>
        <a:latin typeface="DIN Condensed"/>
        <a:ea typeface="DIN Condensed"/>
        <a:cs typeface="DIN Condensed"/>
      </a:minorFont>
    </a:fontScheme>
    <a:fmtScheme name="New_Template7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8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800" b="0" i="0" u="none" strike="noStrike" cap="all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DIN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kumimoji="0" sz="2000" b="0" i="0" u="none" strike="noStrike" cap="none" spc="0" normalizeH="0" baseline="0">
            <a:ln>
              <a:noFill/>
            </a:ln>
            <a:solidFill>
              <a:srgbClr val="838787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252</TotalTime>
  <Words>1384</Words>
  <Application>Microsoft Macintosh PowerPoint</Application>
  <PresentationFormat>Custom</PresentationFormat>
  <Paragraphs>115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6" baseType="lpstr">
      <vt:lpstr>Avenir Next</vt:lpstr>
      <vt:lpstr>Avenir Next Demi Bold</vt:lpstr>
      <vt:lpstr>Avenir Next Medium</vt:lpstr>
      <vt:lpstr>DIN Alternate</vt:lpstr>
      <vt:lpstr>DIN Condensed</vt:lpstr>
      <vt:lpstr>Helvetica</vt:lpstr>
      <vt:lpstr>Helvetica Neue</vt:lpstr>
      <vt:lpstr>Times</vt:lpstr>
      <vt:lpstr>Arial</vt:lpstr>
      <vt:lpstr>New_Template7</vt:lpstr>
      <vt:lpstr>#rebranddd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kojim od navedenih pojmova biste najbolje okarakterizirali vaše poimanje ine kao kompanije ?</vt:lpstr>
      <vt:lpstr>koliko vežete pojam ina uz hrvatsku i hrvatski nacionalni identitet 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#rebranddd</dc:title>
  <cp:lastModifiedBy>Filip Šaina</cp:lastModifiedBy>
  <cp:revision>17</cp:revision>
  <dcterms:modified xsi:type="dcterms:W3CDTF">2015-11-08T21:57:39Z</dcterms:modified>
</cp:coreProperties>
</file>